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embeddings/oleObject1.bin" ContentType="application/vnd.openxmlformats-officedocument.oleObjec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legacyDiagramTex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15" r:id="rId2"/>
    <p:sldId id="350" r:id="rId3"/>
    <p:sldId id="329" r:id="rId4"/>
    <p:sldId id="301" r:id="rId5"/>
    <p:sldId id="316" r:id="rId6"/>
    <p:sldId id="317" r:id="rId7"/>
    <p:sldId id="330" r:id="rId8"/>
    <p:sldId id="324" r:id="rId9"/>
    <p:sldId id="319" r:id="rId10"/>
    <p:sldId id="349" r:id="rId11"/>
    <p:sldId id="322" r:id="rId12"/>
    <p:sldId id="297" r:id="rId13"/>
    <p:sldId id="337" r:id="rId14"/>
    <p:sldId id="351" r:id="rId15"/>
    <p:sldId id="339" r:id="rId16"/>
    <p:sldId id="333" r:id="rId17"/>
    <p:sldId id="352" r:id="rId18"/>
    <p:sldId id="340" r:id="rId19"/>
    <p:sldId id="345" r:id="rId20"/>
    <p:sldId id="336" r:id="rId21"/>
    <p:sldId id="343" r:id="rId22"/>
    <p:sldId id="344" r:id="rId23"/>
    <p:sldId id="341" r:id="rId24"/>
    <p:sldId id="348" r:id="rId25"/>
    <p:sldId id="342" r:id="rId26"/>
    <p:sldId id="326" r:id="rId27"/>
    <p:sldId id="325" r:id="rId28"/>
    <p:sldId id="347" r:id="rId29"/>
    <p:sldId id="314" r:id="rId30"/>
  </p:sldIdLst>
  <p:sldSz cx="9144000" cy="6858000" type="screen4x3"/>
  <p:notesSz cx="6692900" cy="98679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33CC"/>
    <a:srgbClr val="CCFFCC"/>
    <a:srgbClr val="99FFCC"/>
    <a:srgbClr val="66FFCC"/>
    <a:srgbClr val="00FFCC"/>
    <a:srgbClr val="CCFF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322" autoAdjust="0"/>
  </p:normalViewPr>
  <p:slideViewPr>
    <p:cSldViewPr>
      <p:cViewPr varScale="1">
        <p:scale>
          <a:sx n="48" d="100"/>
          <a:sy n="48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11" Type="http://schemas.openxmlformats.org/officeDocument/2006/relationships/image" Target="../media/image2.wmf"/><Relationship Id="rId5" Type="http://schemas.microsoft.com/office/2006/relationships/legacyDiagramText" Target="legacyDiagramText5.bin"/><Relationship Id="rId10" Type="http://schemas.microsoft.com/office/2006/relationships/legacyDiagramText" Target="legacyDiagramText10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26" tIns="45313" rIns="90626" bIns="4531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90950" y="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26" tIns="45313" rIns="90626" bIns="4531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879475" y="739775"/>
            <a:ext cx="4933950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8338" y="4686300"/>
            <a:ext cx="5356225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26" tIns="45313" rIns="90626" bIns="453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26" tIns="45313" rIns="90626" bIns="4531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9095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26" tIns="45313" rIns="90626" bIns="4531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B7723B7-5189-4694-9DFA-A461D0ABE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7848A3-64BF-4F58-AE95-FE6F4DF97195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4F78E-2362-4613-BD6E-D6AAC24D91AE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41987" name="Rectangle 7"/>
          <p:cNvSpPr txBox="1">
            <a:spLocks noGrp="1" noChangeArrowheads="1"/>
          </p:cNvSpPr>
          <p:nvPr/>
        </p:nvSpPr>
        <p:spPr bwMode="auto">
          <a:xfrm>
            <a:off x="379095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626" tIns="45313" rIns="90626" bIns="45313" anchor="b"/>
          <a:lstStyle/>
          <a:p>
            <a:pPr algn="r"/>
            <a:fld id="{6E41EB56-7CEF-4612-8917-62E092568C40}" type="slidenum">
              <a:rPr lang="ru-RU" sz="1200"/>
              <a:pPr algn="r"/>
              <a:t>11</a:t>
            </a:fld>
            <a:endParaRPr lang="ru-RU" sz="1200"/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C3049-8239-4A83-B8F6-56AA40BE6963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C33BDB-F987-4E4C-9D2D-6CC3BE1E6C9A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B845EC-2D01-4A7D-8A7C-BB4D435E47E7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881063" y="739775"/>
            <a:ext cx="4933950" cy="3700463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F7947C-DF9D-4A98-A9BD-3D89E765ABFF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D5199B-C7AF-409A-89F3-397795529A41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C3E0C7-D607-4243-8779-D5AE96E860E8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8E3E2-9BEF-45D5-88F2-270A1E6AB6FD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A89B2F-6562-40F1-9791-0CB5DD6939DD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040723-C547-4350-9146-F5504D13BC92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E9D17A-2ED9-4ADB-AEB1-B5CA07D3B980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F2EB81-5247-412B-B0F4-0DD9F6334D9B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8F0BC2-A8BD-40BC-81EE-BCF7198540D3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BB57C9-AAAD-4C8C-9E7B-84FF0E5234EC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54275" name="Rectangle 7"/>
          <p:cNvSpPr txBox="1">
            <a:spLocks noGrp="1" noChangeArrowheads="1"/>
          </p:cNvSpPr>
          <p:nvPr/>
        </p:nvSpPr>
        <p:spPr bwMode="auto">
          <a:xfrm>
            <a:off x="379095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626" tIns="45313" rIns="90626" bIns="45313" anchor="b"/>
          <a:lstStyle/>
          <a:p>
            <a:pPr algn="r"/>
            <a:fld id="{34F9BA3F-AA3A-4E1E-BBF4-469C3BD0EF49}" type="slidenum">
              <a:rPr lang="ru-RU" sz="1200"/>
              <a:pPr algn="r"/>
              <a:t>26</a:t>
            </a:fld>
            <a:endParaRPr lang="ru-RU" sz="1200"/>
          </a:p>
        </p:txBody>
      </p:sp>
      <p:sp>
        <p:nvSpPr>
          <p:cNvPr id="54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BAB08D-73BB-409A-8C87-48F03C26CEA3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55299" name="Rectangle 7"/>
          <p:cNvSpPr txBox="1">
            <a:spLocks noGrp="1" noChangeArrowheads="1"/>
          </p:cNvSpPr>
          <p:nvPr/>
        </p:nvSpPr>
        <p:spPr bwMode="auto">
          <a:xfrm>
            <a:off x="379095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626" tIns="45313" rIns="90626" bIns="45313" anchor="b"/>
          <a:lstStyle/>
          <a:p>
            <a:pPr algn="r"/>
            <a:fld id="{02DF372F-7F4B-410A-940B-6EED00505079}" type="slidenum">
              <a:rPr lang="ru-RU" sz="1200"/>
              <a:pPr algn="r"/>
              <a:t>27</a:t>
            </a:fld>
            <a:endParaRPr lang="ru-RU" sz="1200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D223C9-8C5D-45EC-B117-54144FA1A406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56323" name="Rectangle 7"/>
          <p:cNvSpPr txBox="1">
            <a:spLocks noGrp="1" noChangeArrowheads="1"/>
          </p:cNvSpPr>
          <p:nvPr/>
        </p:nvSpPr>
        <p:spPr bwMode="auto">
          <a:xfrm>
            <a:off x="379095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626" tIns="45313" rIns="90626" bIns="45313" anchor="b"/>
          <a:lstStyle/>
          <a:p>
            <a:pPr algn="r"/>
            <a:fld id="{68001147-D931-434A-96DA-D365C972A953}" type="slidenum">
              <a:rPr lang="ru-RU" sz="1200"/>
              <a:pPr algn="r"/>
              <a:t>28</a:t>
            </a:fld>
            <a:endParaRPr lang="ru-RU" sz="1200"/>
          </a:p>
        </p:txBody>
      </p:sp>
      <p:sp>
        <p:nvSpPr>
          <p:cNvPr id="563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A17736-C218-4C8C-AC2A-573A5EDD80D5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790950" y="9374188"/>
            <a:ext cx="29003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626" tIns="45313" rIns="90626" bIns="45313" anchor="b"/>
          <a:lstStyle/>
          <a:p>
            <a:pPr algn="r"/>
            <a:fld id="{F9B72C9F-E92E-497E-89C2-4815237BA812}" type="slidenum">
              <a:rPr lang="ru-RU" sz="1200"/>
              <a:pPr algn="r"/>
              <a:t>4</a:t>
            </a:fld>
            <a:endParaRPr lang="ru-RU" sz="1200"/>
          </a:p>
        </p:txBody>
      </p:sp>
      <p:sp>
        <p:nvSpPr>
          <p:cNvPr id="3482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79475" y="741363"/>
            <a:ext cx="4933950" cy="3700462"/>
          </a:xfrm>
          <a:ln/>
        </p:spPr>
      </p:sp>
      <p:sp>
        <p:nvSpPr>
          <p:cNvPr id="34821" name="Заметки 2"/>
          <p:cNvSpPr>
            <a:spLocks noGrp="1"/>
          </p:cNvSpPr>
          <p:nvPr>
            <p:ph type="body" idx="1"/>
          </p:nvPr>
        </p:nvSpPr>
        <p:spPr>
          <a:xfrm>
            <a:off x="668338" y="4686300"/>
            <a:ext cx="5356225" cy="4440238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22" name="Номер слайда 3"/>
          <p:cNvSpPr txBox="1">
            <a:spLocks noGrp="1"/>
          </p:cNvSpPr>
          <p:nvPr/>
        </p:nvSpPr>
        <p:spPr bwMode="auto">
          <a:xfrm>
            <a:off x="3790950" y="9374188"/>
            <a:ext cx="290036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626" tIns="45313" rIns="90626" bIns="45313" anchor="b"/>
          <a:lstStyle/>
          <a:p>
            <a:pPr algn="r"/>
            <a:fld id="{0BC9DB58-A835-4695-8007-371D9E407070}" type="slidenum">
              <a:rPr lang="ru-RU" sz="1200"/>
              <a:pPr algn="r"/>
              <a:t>4</a:t>
            </a:fld>
            <a:endParaRPr lang="ru-RU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3C8D5C-72CE-4527-BAD8-EC3D90070EC4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3B7641-A8E7-4F5F-AF41-1F9147330496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3E967E-8CF7-4D51-A284-A62D21949359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71A6B5-0AC5-4716-9167-2AD52A2F0BE5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17D989-6184-454B-9AD5-6305CA464AD6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A97B74-7EB3-401D-8295-EBF3DA103789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40963" name="Rectangle 7"/>
          <p:cNvSpPr txBox="1">
            <a:spLocks noGrp="1" noChangeArrowheads="1"/>
          </p:cNvSpPr>
          <p:nvPr/>
        </p:nvSpPr>
        <p:spPr bwMode="auto">
          <a:xfrm>
            <a:off x="3790950" y="9372600"/>
            <a:ext cx="29003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626" tIns="45313" rIns="90626" bIns="45313" anchor="b"/>
          <a:lstStyle/>
          <a:p>
            <a:pPr algn="r"/>
            <a:fld id="{CB5C0588-656B-4AFC-9A7A-7F4B5E7751DE}" type="slidenum">
              <a:rPr lang="ru-RU" sz="1200"/>
              <a:pPr algn="r"/>
              <a:t>10</a:t>
            </a:fld>
            <a:endParaRPr lang="ru-RU" sz="1200"/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3763" y="4686300"/>
            <a:ext cx="4905375" cy="4441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E6464-8788-49A7-8F0F-AB1FE1A18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1704F8-C4C7-4E32-8445-4F4FC8FC3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A6308-162F-4253-87C9-679C224BD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15DF93-D41C-4B82-943B-6C569CB327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E831E-B9C9-45CE-AFF4-F859229AA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7D8DF-B34A-4532-94DC-6F0D48DDC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7C4AD-364B-4B8D-9FF7-D20DCFA5D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5D7A8-7E8C-4751-8E00-5A872E6BF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C75DA-81F8-48A3-B49B-FC86AD17D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76EC0-E2F8-4391-A7A4-C0558BB0A0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D1F4D-49F1-485B-AD7C-8C045EA22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8B481-9010-42C0-864A-F61CED063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F3FCC56-1097-456F-A8AD-AE9883BB0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.gov.ru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tandart.edu.ru/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39A109-4F8C-4D61-B211-9B8C1FC54A16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395288" y="2781300"/>
            <a:ext cx="824547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chemeClr val="accent2"/>
                </a:solidFill>
              </a:rPr>
              <a:t/>
            </a:r>
            <a:br>
              <a:rPr lang="ru-RU" sz="3200" b="1">
                <a:solidFill>
                  <a:schemeClr val="accent2"/>
                </a:solidFill>
              </a:rPr>
            </a:br>
            <a:r>
              <a:rPr lang="ru-RU" sz="3200" b="1">
                <a:solidFill>
                  <a:schemeClr val="accent2"/>
                </a:solidFill>
              </a:rPr>
              <a:t>Федеральный государственный образовательный </a:t>
            </a:r>
            <a:r>
              <a:rPr lang="ru-RU" sz="3200" b="1">
                <a:solidFill>
                  <a:srgbClr val="CC0000"/>
                </a:solidFill>
              </a:rPr>
              <a:t>стандарт</a:t>
            </a:r>
            <a:r>
              <a:rPr lang="ru-RU" sz="3200" b="1">
                <a:solidFill>
                  <a:schemeClr val="accent2"/>
                </a:solidFill>
              </a:rPr>
              <a:t> общего образования: </a:t>
            </a:r>
            <a:br>
              <a:rPr lang="ru-RU" sz="3200" b="1">
                <a:solidFill>
                  <a:schemeClr val="accent2"/>
                </a:solidFill>
              </a:rPr>
            </a:br>
            <a:r>
              <a:rPr lang="ru-RU" sz="3200" b="1">
                <a:solidFill>
                  <a:schemeClr val="accent2"/>
                </a:solidFill>
              </a:rPr>
              <a:t>актуальные </a:t>
            </a:r>
            <a:r>
              <a:rPr lang="ru-RU" sz="3200" b="1">
                <a:solidFill>
                  <a:srgbClr val="CC0000"/>
                </a:solidFill>
              </a:rPr>
              <a:t>вопросы введения</a:t>
            </a:r>
            <a:r>
              <a:rPr lang="ru-RU" sz="2800" b="1">
                <a:solidFill>
                  <a:schemeClr val="accent2"/>
                </a:solidFill>
              </a:rPr>
              <a:t/>
            </a:r>
            <a:br>
              <a:rPr lang="ru-RU" sz="2800" b="1">
                <a:solidFill>
                  <a:schemeClr val="accent2"/>
                </a:solidFill>
              </a:rPr>
            </a:br>
            <a:r>
              <a:rPr lang="ru-RU" sz="2800" b="1">
                <a:solidFill>
                  <a:schemeClr val="accent2"/>
                </a:solidFill>
              </a:rPr>
              <a:t/>
            </a:r>
            <a:br>
              <a:rPr lang="ru-RU" sz="2800" b="1">
                <a:solidFill>
                  <a:schemeClr val="accent2"/>
                </a:solidFill>
              </a:rPr>
            </a:br>
            <a:r>
              <a:rPr lang="ru-RU" sz="3200" b="1">
                <a:solidFill>
                  <a:schemeClr val="accent2"/>
                </a:solidFill>
              </a:rPr>
              <a:t/>
            </a:r>
            <a:br>
              <a:rPr lang="ru-RU" sz="3200" b="1">
                <a:solidFill>
                  <a:schemeClr val="accent2"/>
                </a:solidFill>
              </a:rPr>
            </a:br>
            <a:r>
              <a:rPr lang="ru-RU" sz="2400" b="1">
                <a:solidFill>
                  <a:schemeClr val="accent2"/>
                </a:solidFill>
              </a:rPr>
              <a:t>Июль 2010</a:t>
            </a:r>
            <a:r>
              <a:rPr lang="ru-RU" sz="2800" b="1">
                <a:solidFill>
                  <a:schemeClr val="accent2"/>
                </a:solidFill>
              </a:rPr>
              <a:t> </a:t>
            </a:r>
            <a:r>
              <a:rPr lang="ru-RU" sz="2400" b="1">
                <a:solidFill>
                  <a:schemeClr val="accent2"/>
                </a:solidFill>
              </a:rPr>
              <a:t>г.</a:t>
            </a:r>
            <a:r>
              <a:rPr lang="ru-RU" sz="2800" b="1">
                <a:solidFill>
                  <a:schemeClr val="accent2"/>
                </a:solidFill>
              </a:rPr>
              <a:t/>
            </a:r>
            <a:br>
              <a:rPr lang="ru-RU" sz="2800" b="1">
                <a:solidFill>
                  <a:schemeClr val="accent2"/>
                </a:solidFill>
              </a:rPr>
            </a:br>
            <a:endParaRPr lang="ru-RU" sz="2800" b="1">
              <a:solidFill>
                <a:schemeClr val="accent2"/>
              </a:solidFill>
            </a:endParaRPr>
          </a:p>
        </p:txBody>
      </p:sp>
      <p:pic>
        <p:nvPicPr>
          <p:cNvPr id="3076" name="Picture 3" descr="OurNewScho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95738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E168A0E-A5F5-4066-9726-CC45721EBF0A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Порядок утверждения стандартов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0" y="1052513"/>
            <a:ext cx="914400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Утвержден</a:t>
            </a:r>
            <a:r>
              <a:rPr lang="ru-RU" sz="2400" b="1">
                <a:solidFill>
                  <a:schemeClr val="accent2"/>
                </a:solidFill>
              </a:rPr>
              <a:t> </a:t>
            </a:r>
            <a:r>
              <a:rPr lang="ru-RU" sz="2400" b="1">
                <a:solidFill>
                  <a:schemeClr val="accent2"/>
                </a:solidFill>
                <a:cs typeface="Arial" charset="0"/>
              </a:rPr>
              <a:t>Постановлением  Правительства от 24 февраля 2009 г. N 142 «О правилах разработки и утверждения федеральных государственных образовательных стандартов» </a:t>
            </a:r>
          </a:p>
          <a:p>
            <a:r>
              <a:rPr lang="ru-RU">
                <a:cs typeface="Arial" charset="0"/>
              </a:rPr>
              <a:t> </a:t>
            </a:r>
            <a:endParaRPr lang="ru-RU" sz="2400" b="1">
              <a:solidFill>
                <a:schemeClr val="accent2"/>
              </a:solidFill>
              <a:cs typeface="Arial" charset="0"/>
            </a:endParaRPr>
          </a:p>
          <a:p>
            <a:r>
              <a:rPr lang="ru-RU" sz="2000" b="1">
                <a:solidFill>
                  <a:schemeClr val="accent2"/>
                </a:solidFill>
                <a:cs typeface="Arial" charset="0"/>
              </a:rPr>
              <a:t> </a:t>
            </a:r>
            <a:r>
              <a:rPr lang="ru-RU" sz="2400" b="1">
                <a:solidFill>
                  <a:schemeClr val="accent2"/>
                </a:solidFill>
                <a:cs typeface="Arial" charset="0"/>
              </a:rPr>
              <a:t>- </a:t>
            </a:r>
            <a:r>
              <a:rPr lang="ru-RU" sz="2000" b="1">
                <a:solidFill>
                  <a:schemeClr val="accent2"/>
                </a:solidFill>
                <a:cs typeface="Arial" charset="0"/>
              </a:rPr>
              <a:t>проект ФГОС </a:t>
            </a:r>
            <a:r>
              <a:rPr lang="ru-RU" sz="2000" b="1">
                <a:solidFill>
                  <a:srgbClr val="CC0000"/>
                </a:solidFill>
                <a:cs typeface="Arial" charset="0"/>
              </a:rPr>
              <a:t>вносится в Совет</a:t>
            </a:r>
            <a:r>
              <a:rPr lang="ru-RU" sz="2000" b="1">
                <a:solidFill>
                  <a:schemeClr val="accent2"/>
                </a:solidFill>
                <a:cs typeface="Arial" charset="0"/>
              </a:rPr>
              <a:t> при Министерстве (в том числе в инициативном порядке);</a:t>
            </a:r>
          </a:p>
          <a:p>
            <a:endParaRPr lang="ru-RU" sz="2000" b="1">
              <a:solidFill>
                <a:schemeClr val="accent2"/>
              </a:solidFill>
              <a:cs typeface="Arial" charset="0"/>
            </a:endParaRPr>
          </a:p>
          <a:p>
            <a:r>
              <a:rPr lang="ru-RU" sz="2000" b="1">
                <a:solidFill>
                  <a:schemeClr val="accent2"/>
                </a:solidFill>
                <a:cs typeface="Arial" charset="0"/>
              </a:rPr>
              <a:t> - </a:t>
            </a:r>
            <a:r>
              <a:rPr lang="ru-RU" sz="2000" b="1">
                <a:solidFill>
                  <a:srgbClr val="CC0000"/>
                </a:solidFill>
                <a:cs typeface="Arial" charset="0"/>
              </a:rPr>
              <a:t>публикуется на сайте</a:t>
            </a:r>
            <a:r>
              <a:rPr lang="ru-RU" sz="2000" b="1">
                <a:solidFill>
                  <a:schemeClr val="accent2"/>
                </a:solidFill>
                <a:cs typeface="Arial" charset="0"/>
              </a:rPr>
              <a:t> и рассылается в экспертные организации для экспертизы;</a:t>
            </a:r>
          </a:p>
          <a:p>
            <a:endParaRPr lang="ru-RU" sz="2000" b="1">
              <a:solidFill>
                <a:schemeClr val="accent2"/>
              </a:solidFill>
              <a:cs typeface="Arial" charset="0"/>
            </a:endParaRPr>
          </a:p>
          <a:p>
            <a:pPr>
              <a:buFontTx/>
              <a:buChar char="-"/>
            </a:pPr>
            <a:r>
              <a:rPr lang="ru-RU" sz="2000" b="1">
                <a:solidFill>
                  <a:schemeClr val="accent2"/>
                </a:solidFill>
                <a:cs typeface="Arial" charset="0"/>
              </a:rPr>
              <a:t> все экспертные </a:t>
            </a:r>
            <a:r>
              <a:rPr lang="ru-RU" sz="2000" b="1">
                <a:solidFill>
                  <a:srgbClr val="CC0000"/>
                </a:solidFill>
                <a:cs typeface="Arial" charset="0"/>
              </a:rPr>
              <a:t>заключения рассматриваются</a:t>
            </a:r>
            <a:r>
              <a:rPr lang="ru-RU" sz="2000" b="1">
                <a:solidFill>
                  <a:schemeClr val="accent2"/>
                </a:solidFill>
                <a:cs typeface="Arial" charset="0"/>
              </a:rPr>
              <a:t> на Совете;</a:t>
            </a:r>
          </a:p>
          <a:p>
            <a:pPr>
              <a:buFontTx/>
              <a:buChar char="-"/>
            </a:pPr>
            <a:endParaRPr lang="ru-RU" sz="2000" b="1">
              <a:solidFill>
                <a:schemeClr val="accent2"/>
              </a:solidFill>
              <a:cs typeface="Arial" charset="0"/>
            </a:endParaRPr>
          </a:p>
          <a:p>
            <a:pPr>
              <a:buFontTx/>
              <a:buChar char="-"/>
            </a:pPr>
            <a:r>
              <a:rPr lang="ru-RU" sz="2000" b="1">
                <a:solidFill>
                  <a:schemeClr val="accent2"/>
                </a:solidFill>
              </a:rPr>
              <a:t> </a:t>
            </a:r>
            <a:r>
              <a:rPr lang="ru-RU" sz="2000" b="1">
                <a:solidFill>
                  <a:srgbClr val="CC0000"/>
                </a:solidFill>
              </a:rPr>
              <a:t>принимается решение</a:t>
            </a:r>
            <a:r>
              <a:rPr lang="ru-RU" sz="2000" b="1">
                <a:solidFill>
                  <a:schemeClr val="accent2"/>
                </a:solidFill>
              </a:rPr>
              <a:t> об отклонении, направлении на доработку или принятии ФГОС;</a:t>
            </a:r>
          </a:p>
          <a:p>
            <a:pPr>
              <a:buFontTx/>
              <a:buChar char="-"/>
            </a:pPr>
            <a:endParaRPr lang="ru-RU" sz="2000" b="1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sz="2000" b="1">
                <a:solidFill>
                  <a:schemeClr val="accent2"/>
                </a:solidFill>
              </a:rPr>
              <a:t> ФГОС </a:t>
            </a:r>
            <a:r>
              <a:rPr lang="ru-RU" sz="2000" b="1">
                <a:solidFill>
                  <a:srgbClr val="CC0000"/>
                </a:solidFill>
              </a:rPr>
              <a:t>утверждается приказом</a:t>
            </a:r>
            <a:r>
              <a:rPr lang="ru-RU" sz="2000" b="1">
                <a:solidFill>
                  <a:schemeClr val="accent2"/>
                </a:solidFill>
              </a:rPr>
              <a:t> Министерства (каждый отдельно), регистрируется в Минюсте</a:t>
            </a:r>
          </a:p>
          <a:p>
            <a:pPr>
              <a:buFontTx/>
              <a:buChar char="-"/>
            </a:pPr>
            <a:endParaRPr lang="ru-RU" sz="2000" b="1">
              <a:solidFill>
                <a:schemeClr val="accent2"/>
              </a:solidFill>
            </a:endParaRPr>
          </a:p>
          <a:p>
            <a:endParaRPr lang="ru-RU" sz="24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F22072-822A-40D4-A39A-E83D57ABF70C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Состояние разработки и утверждения стандартов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0" y="1268413"/>
            <a:ext cx="91440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 </a:t>
            </a:r>
            <a:r>
              <a:rPr lang="ru-RU" sz="2400" b="1">
                <a:solidFill>
                  <a:schemeClr val="accent2"/>
                </a:solidFill>
              </a:rPr>
              <a:t>1.</a:t>
            </a:r>
            <a:r>
              <a:rPr lang="ru-RU">
                <a:solidFill>
                  <a:schemeClr val="accent2"/>
                </a:solidFill>
              </a:rPr>
              <a:t> </a:t>
            </a:r>
            <a:r>
              <a:rPr lang="ru-RU" sz="2400" b="1">
                <a:solidFill>
                  <a:schemeClr val="accent2"/>
                </a:solidFill>
              </a:rPr>
              <a:t>ФГОС </a:t>
            </a:r>
            <a:r>
              <a:rPr lang="ru-RU" sz="2400" b="1">
                <a:solidFill>
                  <a:srgbClr val="CC0000"/>
                </a:solidFill>
              </a:rPr>
              <a:t>начального общего образования</a:t>
            </a:r>
            <a:r>
              <a:rPr lang="ru-RU" sz="2400" b="1">
                <a:solidFill>
                  <a:schemeClr val="accent2"/>
                </a:solidFill>
              </a:rPr>
              <a:t> утвержден приказом от 6 октября 2009 года №373 (зарегистрирован Минюстом России 22 декабря 2009 года №15785)</a:t>
            </a:r>
          </a:p>
          <a:p>
            <a:endParaRPr lang="ru-RU" sz="2400" b="1">
              <a:solidFill>
                <a:schemeClr val="accent2"/>
              </a:solidFill>
            </a:endParaRPr>
          </a:p>
          <a:p>
            <a:r>
              <a:rPr lang="ru-RU" sz="2400" b="1">
                <a:solidFill>
                  <a:schemeClr val="accent2"/>
                </a:solidFill>
              </a:rPr>
              <a:t>2. ФГОС </a:t>
            </a:r>
            <a:r>
              <a:rPr lang="ru-RU" sz="2400" b="1">
                <a:solidFill>
                  <a:srgbClr val="CC0000"/>
                </a:solidFill>
              </a:rPr>
              <a:t>основного общего образования</a:t>
            </a:r>
            <a:r>
              <a:rPr lang="ru-RU" sz="2400" b="1">
                <a:solidFill>
                  <a:schemeClr val="accent2"/>
                </a:solidFill>
              </a:rPr>
              <a:t> – утвержден  приказом от 17 декабря 2010года № 1897(зарегистрирован Минюстом России  1 февраля 2011 года №19644)</a:t>
            </a:r>
          </a:p>
          <a:p>
            <a:endParaRPr lang="ru-RU" sz="2400" b="1">
              <a:solidFill>
                <a:schemeClr val="accent2"/>
              </a:solidFill>
            </a:endParaRPr>
          </a:p>
          <a:p>
            <a:endParaRPr lang="ru-RU" sz="2400" b="1">
              <a:solidFill>
                <a:schemeClr val="accent2"/>
              </a:solidFill>
            </a:endParaRPr>
          </a:p>
          <a:p>
            <a:r>
              <a:rPr lang="ru-RU" sz="2400" b="1">
                <a:solidFill>
                  <a:schemeClr val="accent2"/>
                </a:solidFill>
              </a:rPr>
              <a:t>3. ФГОС </a:t>
            </a:r>
            <a:r>
              <a:rPr lang="ru-RU" sz="2400" b="1">
                <a:solidFill>
                  <a:srgbClr val="CC0000"/>
                </a:solidFill>
              </a:rPr>
              <a:t>среднего (полного)</a:t>
            </a:r>
            <a:r>
              <a:rPr lang="ru-RU" sz="2400" b="1">
                <a:solidFill>
                  <a:schemeClr val="accent2"/>
                </a:solidFill>
              </a:rPr>
              <a:t> общего образования – в стадии  обсуждения и рассмотрения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02FF936-AF10-4DE2-88B7-FBA5D062AAE1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1982788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2665413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3397250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0" y="4165600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0" y="4927600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5688013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4345" name="Text Box 8"/>
          <p:cNvSpPr txBox="1">
            <a:spLocks noChangeArrowheads="1"/>
          </p:cNvSpPr>
          <p:nvPr/>
        </p:nvSpPr>
        <p:spPr bwMode="auto">
          <a:xfrm>
            <a:off x="0" y="1628775"/>
            <a:ext cx="1258888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2010-11 уч.год</a:t>
            </a:r>
          </a:p>
        </p:txBody>
      </p:sp>
      <p:sp>
        <p:nvSpPr>
          <p:cNvPr id="14346" name="Text Box 9"/>
          <p:cNvSpPr txBox="1">
            <a:spLocks noChangeArrowheads="1"/>
          </p:cNvSpPr>
          <p:nvPr/>
        </p:nvSpPr>
        <p:spPr bwMode="auto">
          <a:xfrm>
            <a:off x="0" y="1916113"/>
            <a:ext cx="1403350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2011-12 уч.год</a:t>
            </a:r>
          </a:p>
        </p:txBody>
      </p:sp>
      <p:sp>
        <p:nvSpPr>
          <p:cNvPr id="14347" name="Text Box 10"/>
          <p:cNvSpPr txBox="1">
            <a:spLocks noChangeArrowheads="1"/>
          </p:cNvSpPr>
          <p:nvPr/>
        </p:nvSpPr>
        <p:spPr bwMode="auto">
          <a:xfrm>
            <a:off x="611188" y="806450"/>
            <a:ext cx="257175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990000"/>
                </a:solidFill>
              </a:rPr>
              <a:t>-  обязательное введение ФГОС</a:t>
            </a:r>
          </a:p>
        </p:txBody>
      </p:sp>
      <p:sp>
        <p:nvSpPr>
          <p:cNvPr id="14348" name="Text Box 11"/>
          <p:cNvSpPr txBox="1">
            <a:spLocks noChangeArrowheads="1"/>
          </p:cNvSpPr>
          <p:nvPr/>
        </p:nvSpPr>
        <p:spPr bwMode="auto">
          <a:xfrm>
            <a:off x="3635375" y="765175"/>
            <a:ext cx="1903413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hlink"/>
                </a:solidFill>
              </a:rPr>
              <a:t>-  введение ФГОС по мере готовности</a:t>
            </a:r>
          </a:p>
        </p:txBody>
      </p:sp>
      <p:sp>
        <p:nvSpPr>
          <p:cNvPr id="86028" name="Text Box 12"/>
          <p:cNvSpPr txBox="1">
            <a:spLocks noChangeArrowheads="1"/>
          </p:cNvSpPr>
          <p:nvPr/>
        </p:nvSpPr>
        <p:spPr bwMode="auto">
          <a:xfrm>
            <a:off x="1403350" y="2060575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8459788" y="1700213"/>
            <a:ext cx="257175" cy="4275137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</a:p>
          <a:p>
            <a:pPr>
              <a:spcBef>
                <a:spcPct val="50000"/>
              </a:spcBef>
              <a:defRPr/>
            </a:pPr>
            <a:endParaRPr lang="ru-RU" sz="8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</a:t>
            </a:r>
          </a:p>
          <a:p>
            <a:pPr>
              <a:spcBef>
                <a:spcPct val="50000"/>
              </a:spcBef>
              <a:defRPr/>
            </a:pPr>
            <a:endParaRPr lang="ru-RU" sz="8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Ь</a:t>
            </a:r>
          </a:p>
        </p:txBody>
      </p:sp>
      <p:sp>
        <p:nvSpPr>
          <p:cNvPr id="86030" name="Text Box 14"/>
          <p:cNvSpPr txBox="1">
            <a:spLocks noChangeArrowheads="1"/>
          </p:cNvSpPr>
          <p:nvPr/>
        </p:nvSpPr>
        <p:spPr bwMode="auto">
          <a:xfrm>
            <a:off x="1331913" y="1628775"/>
            <a:ext cx="358775" cy="238125"/>
          </a:xfrm>
          <a:prstGeom prst="rect">
            <a:avLst/>
          </a:prstGeom>
          <a:solidFill>
            <a:srgbClr val="F8BBBA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14352" name="Rectangle 15"/>
          <p:cNvSpPr>
            <a:spLocks noChangeArrowheads="1"/>
          </p:cNvSpPr>
          <p:nvPr/>
        </p:nvSpPr>
        <p:spPr bwMode="auto">
          <a:xfrm>
            <a:off x="0" y="0"/>
            <a:ext cx="9144000" cy="736600"/>
          </a:xfrm>
          <a:prstGeom prst="rect">
            <a:avLst/>
          </a:prstGeom>
          <a:solidFill>
            <a:srgbClr val="003399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Введение федерального государственного </a:t>
            </a: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стандарта общего образования</a:t>
            </a:r>
            <a:endParaRPr lang="ru-RU" sz="3200" b="1">
              <a:solidFill>
                <a:schemeClr val="bg1"/>
              </a:solidFill>
            </a:endParaRPr>
          </a:p>
        </p:txBody>
      </p:sp>
      <p:sp>
        <p:nvSpPr>
          <p:cNvPr id="14353" name="Rectangle 16"/>
          <p:cNvSpPr>
            <a:spLocks noChangeArrowheads="1"/>
          </p:cNvSpPr>
          <p:nvPr/>
        </p:nvSpPr>
        <p:spPr bwMode="auto">
          <a:xfrm>
            <a:off x="0" y="2349500"/>
            <a:ext cx="1252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>
                <a:solidFill>
                  <a:schemeClr val="accent2"/>
                </a:solidFill>
              </a:rPr>
              <a:t>2012-13 уч.год</a:t>
            </a:r>
          </a:p>
        </p:txBody>
      </p:sp>
      <p:sp>
        <p:nvSpPr>
          <p:cNvPr id="14354" name="Text Box 17"/>
          <p:cNvSpPr txBox="1">
            <a:spLocks noChangeArrowheads="1"/>
          </p:cNvSpPr>
          <p:nvPr/>
        </p:nvSpPr>
        <p:spPr bwMode="auto">
          <a:xfrm>
            <a:off x="0" y="2708275"/>
            <a:ext cx="1403350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2013-14 уч.год</a:t>
            </a:r>
          </a:p>
        </p:txBody>
      </p:sp>
      <p:sp>
        <p:nvSpPr>
          <p:cNvPr id="14355" name="Rectangle 18"/>
          <p:cNvSpPr>
            <a:spLocks noChangeArrowheads="1"/>
          </p:cNvSpPr>
          <p:nvPr/>
        </p:nvSpPr>
        <p:spPr bwMode="auto">
          <a:xfrm>
            <a:off x="0" y="3068638"/>
            <a:ext cx="12525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chemeClr val="accent2"/>
                </a:solidFill>
              </a:rPr>
              <a:t>2014-15 уч.год</a:t>
            </a:r>
          </a:p>
        </p:txBody>
      </p:sp>
      <p:sp>
        <p:nvSpPr>
          <p:cNvPr id="14356" name="Rectangle 19"/>
          <p:cNvSpPr>
            <a:spLocks noChangeArrowheads="1"/>
          </p:cNvSpPr>
          <p:nvPr/>
        </p:nvSpPr>
        <p:spPr bwMode="auto">
          <a:xfrm>
            <a:off x="0" y="3860800"/>
            <a:ext cx="1252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>
                <a:solidFill>
                  <a:schemeClr val="accent2"/>
                </a:solidFill>
              </a:rPr>
              <a:t>2016-17 уч.год</a:t>
            </a:r>
          </a:p>
        </p:txBody>
      </p:sp>
      <p:sp>
        <p:nvSpPr>
          <p:cNvPr id="14357" name="Rectangle 20"/>
          <p:cNvSpPr>
            <a:spLocks noChangeArrowheads="1"/>
          </p:cNvSpPr>
          <p:nvPr/>
        </p:nvSpPr>
        <p:spPr bwMode="auto">
          <a:xfrm>
            <a:off x="0" y="4581525"/>
            <a:ext cx="1252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>
                <a:solidFill>
                  <a:schemeClr val="accent2"/>
                </a:solidFill>
              </a:rPr>
              <a:t>2018-19 уч.год</a:t>
            </a:r>
          </a:p>
        </p:txBody>
      </p:sp>
      <p:sp>
        <p:nvSpPr>
          <p:cNvPr id="14358" name="Rectangle 21"/>
          <p:cNvSpPr>
            <a:spLocks noChangeArrowheads="1"/>
          </p:cNvSpPr>
          <p:nvPr/>
        </p:nvSpPr>
        <p:spPr bwMode="auto">
          <a:xfrm>
            <a:off x="0" y="5373688"/>
            <a:ext cx="12525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 b="1">
                <a:solidFill>
                  <a:schemeClr val="accent2"/>
                </a:solidFill>
              </a:rPr>
              <a:t>2020-21 уч.год</a:t>
            </a:r>
          </a:p>
        </p:txBody>
      </p:sp>
      <p:sp>
        <p:nvSpPr>
          <p:cNvPr id="14359" name="Text Box 22"/>
          <p:cNvSpPr txBox="1">
            <a:spLocks noChangeArrowheads="1"/>
          </p:cNvSpPr>
          <p:nvPr/>
        </p:nvSpPr>
        <p:spPr bwMode="auto">
          <a:xfrm>
            <a:off x="0" y="4221163"/>
            <a:ext cx="1403350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2017-18 уч.год</a:t>
            </a:r>
          </a:p>
        </p:txBody>
      </p:sp>
      <p:sp>
        <p:nvSpPr>
          <p:cNvPr id="14360" name="Text Box 23"/>
          <p:cNvSpPr txBox="1">
            <a:spLocks noChangeArrowheads="1"/>
          </p:cNvSpPr>
          <p:nvPr/>
        </p:nvSpPr>
        <p:spPr bwMode="auto">
          <a:xfrm>
            <a:off x="0" y="4941888"/>
            <a:ext cx="1403350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2019-20 уч.год</a:t>
            </a:r>
          </a:p>
        </p:txBody>
      </p:sp>
      <p:sp>
        <p:nvSpPr>
          <p:cNvPr id="14361" name="Text Box 24"/>
          <p:cNvSpPr txBox="1">
            <a:spLocks noChangeArrowheads="1"/>
          </p:cNvSpPr>
          <p:nvPr/>
        </p:nvSpPr>
        <p:spPr bwMode="auto">
          <a:xfrm>
            <a:off x="0" y="5734050"/>
            <a:ext cx="1403350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2021-22 уч.год</a:t>
            </a:r>
          </a:p>
        </p:txBody>
      </p:sp>
      <p:sp>
        <p:nvSpPr>
          <p:cNvPr id="14362" name="Text Box 25"/>
          <p:cNvSpPr txBox="1">
            <a:spLocks noChangeArrowheads="1"/>
          </p:cNvSpPr>
          <p:nvPr/>
        </p:nvSpPr>
        <p:spPr bwMode="auto">
          <a:xfrm>
            <a:off x="0" y="3429000"/>
            <a:ext cx="1403350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2015-16 уч.год</a:t>
            </a:r>
          </a:p>
        </p:txBody>
      </p:sp>
      <p:sp>
        <p:nvSpPr>
          <p:cNvPr id="86042" name="Text Box 26"/>
          <p:cNvSpPr txBox="1">
            <a:spLocks noChangeArrowheads="1"/>
          </p:cNvSpPr>
          <p:nvPr/>
        </p:nvSpPr>
        <p:spPr bwMode="auto">
          <a:xfrm>
            <a:off x="1331913" y="350043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43" name="Text Box 27"/>
          <p:cNvSpPr txBox="1">
            <a:spLocks noChangeArrowheads="1"/>
          </p:cNvSpPr>
          <p:nvPr/>
        </p:nvSpPr>
        <p:spPr bwMode="auto">
          <a:xfrm>
            <a:off x="1331913" y="386080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44" name="Text Box 28"/>
          <p:cNvSpPr txBox="1">
            <a:spLocks noChangeArrowheads="1"/>
          </p:cNvSpPr>
          <p:nvPr/>
        </p:nvSpPr>
        <p:spPr bwMode="auto">
          <a:xfrm>
            <a:off x="1331913" y="4221163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45" name="Text Box 29"/>
          <p:cNvSpPr txBox="1">
            <a:spLocks noChangeArrowheads="1"/>
          </p:cNvSpPr>
          <p:nvPr/>
        </p:nvSpPr>
        <p:spPr bwMode="auto">
          <a:xfrm>
            <a:off x="1403350" y="4581525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46" name="Text Box 30"/>
          <p:cNvSpPr txBox="1">
            <a:spLocks noChangeArrowheads="1"/>
          </p:cNvSpPr>
          <p:nvPr/>
        </p:nvSpPr>
        <p:spPr bwMode="auto">
          <a:xfrm>
            <a:off x="1403350" y="4941888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47" name="Text Box 31"/>
          <p:cNvSpPr txBox="1">
            <a:spLocks noChangeArrowheads="1"/>
          </p:cNvSpPr>
          <p:nvPr/>
        </p:nvSpPr>
        <p:spPr bwMode="auto">
          <a:xfrm>
            <a:off x="1403350" y="5373688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48" name="Text Box 32"/>
          <p:cNvSpPr txBox="1">
            <a:spLocks noChangeArrowheads="1"/>
          </p:cNvSpPr>
          <p:nvPr/>
        </p:nvSpPr>
        <p:spPr bwMode="auto">
          <a:xfrm>
            <a:off x="1403350" y="5734050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49" name="Text Box 33"/>
          <p:cNvSpPr txBox="1">
            <a:spLocks noChangeArrowheads="1"/>
          </p:cNvSpPr>
          <p:nvPr/>
        </p:nvSpPr>
        <p:spPr bwMode="auto">
          <a:xfrm>
            <a:off x="1331913" y="3141663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50" name="Text Box 34"/>
          <p:cNvSpPr txBox="1">
            <a:spLocks noChangeArrowheads="1"/>
          </p:cNvSpPr>
          <p:nvPr/>
        </p:nvSpPr>
        <p:spPr bwMode="auto">
          <a:xfrm>
            <a:off x="1331913" y="242093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51" name="Text Box 35"/>
          <p:cNvSpPr txBox="1">
            <a:spLocks noChangeArrowheads="1"/>
          </p:cNvSpPr>
          <p:nvPr/>
        </p:nvSpPr>
        <p:spPr bwMode="auto">
          <a:xfrm>
            <a:off x="1331913" y="278130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86052" name="Text Box 36"/>
          <p:cNvSpPr txBox="1">
            <a:spLocks noChangeArrowheads="1"/>
          </p:cNvSpPr>
          <p:nvPr/>
        </p:nvSpPr>
        <p:spPr bwMode="auto">
          <a:xfrm>
            <a:off x="1835150" y="2060575"/>
            <a:ext cx="358775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</a:p>
        </p:txBody>
      </p:sp>
      <p:sp>
        <p:nvSpPr>
          <p:cNvPr id="86053" name="Text Box 37"/>
          <p:cNvSpPr txBox="1">
            <a:spLocks noChangeArrowheads="1"/>
          </p:cNvSpPr>
          <p:nvPr/>
        </p:nvSpPr>
        <p:spPr bwMode="auto">
          <a:xfrm>
            <a:off x="1763713" y="242093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054" name="Text Box 38"/>
          <p:cNvSpPr txBox="1">
            <a:spLocks noChangeArrowheads="1"/>
          </p:cNvSpPr>
          <p:nvPr/>
        </p:nvSpPr>
        <p:spPr bwMode="auto">
          <a:xfrm>
            <a:off x="2195513" y="2420938"/>
            <a:ext cx="360362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86055" name="Text Box 39"/>
          <p:cNvSpPr txBox="1">
            <a:spLocks noChangeArrowheads="1"/>
          </p:cNvSpPr>
          <p:nvPr/>
        </p:nvSpPr>
        <p:spPr bwMode="auto">
          <a:xfrm>
            <a:off x="2627313" y="2420938"/>
            <a:ext cx="360362" cy="238125"/>
          </a:xfrm>
          <a:prstGeom prst="rect">
            <a:avLst/>
          </a:prstGeom>
          <a:solidFill>
            <a:srgbClr val="F8BBBA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056" name="Text Box 40"/>
          <p:cNvSpPr txBox="1">
            <a:spLocks noChangeArrowheads="1"/>
          </p:cNvSpPr>
          <p:nvPr/>
        </p:nvSpPr>
        <p:spPr bwMode="auto">
          <a:xfrm>
            <a:off x="1835150" y="2781300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057" name="Text Box 41"/>
          <p:cNvSpPr txBox="1">
            <a:spLocks noChangeArrowheads="1"/>
          </p:cNvSpPr>
          <p:nvPr/>
        </p:nvSpPr>
        <p:spPr bwMode="auto">
          <a:xfrm>
            <a:off x="2266950" y="2781300"/>
            <a:ext cx="358775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86058" name="Text Box 42"/>
          <p:cNvSpPr txBox="1">
            <a:spLocks noChangeArrowheads="1"/>
          </p:cNvSpPr>
          <p:nvPr/>
        </p:nvSpPr>
        <p:spPr bwMode="auto">
          <a:xfrm>
            <a:off x="2700338" y="2781300"/>
            <a:ext cx="360362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86059" name="Text Box 43"/>
          <p:cNvSpPr txBox="1">
            <a:spLocks noChangeArrowheads="1"/>
          </p:cNvSpPr>
          <p:nvPr/>
        </p:nvSpPr>
        <p:spPr bwMode="auto">
          <a:xfrm>
            <a:off x="179388" y="836613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sz="9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6060" name="Text Box 44"/>
          <p:cNvSpPr txBox="1">
            <a:spLocks noChangeArrowheads="1"/>
          </p:cNvSpPr>
          <p:nvPr/>
        </p:nvSpPr>
        <p:spPr bwMode="auto">
          <a:xfrm>
            <a:off x="3059113" y="836613"/>
            <a:ext cx="360362" cy="238125"/>
          </a:xfrm>
          <a:prstGeom prst="rect">
            <a:avLst/>
          </a:prstGeom>
          <a:solidFill>
            <a:srgbClr val="F8BBBA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sz="900" b="1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6061" name="Text Box 45"/>
          <p:cNvSpPr txBox="1">
            <a:spLocks noChangeArrowheads="1"/>
          </p:cNvSpPr>
          <p:nvPr/>
        </p:nvSpPr>
        <p:spPr bwMode="auto">
          <a:xfrm>
            <a:off x="3132138" y="2781300"/>
            <a:ext cx="361950" cy="238125"/>
          </a:xfrm>
          <a:prstGeom prst="rect">
            <a:avLst/>
          </a:prstGeom>
          <a:solidFill>
            <a:srgbClr val="F8BBBA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062" name="Text Box 46"/>
          <p:cNvSpPr txBox="1">
            <a:spLocks noChangeArrowheads="1"/>
          </p:cNvSpPr>
          <p:nvPr/>
        </p:nvSpPr>
        <p:spPr bwMode="auto">
          <a:xfrm>
            <a:off x="3563938" y="2781300"/>
            <a:ext cx="360362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86063" name="Text Box 47"/>
          <p:cNvSpPr txBox="1">
            <a:spLocks noChangeArrowheads="1"/>
          </p:cNvSpPr>
          <p:nvPr/>
        </p:nvSpPr>
        <p:spPr bwMode="auto">
          <a:xfrm>
            <a:off x="3995738" y="2781300"/>
            <a:ext cx="360362" cy="238125"/>
          </a:xfrm>
          <a:prstGeom prst="rect">
            <a:avLst/>
          </a:prstGeom>
          <a:solidFill>
            <a:srgbClr val="F8BBBA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</a:p>
        </p:txBody>
      </p:sp>
      <p:sp>
        <p:nvSpPr>
          <p:cNvPr id="86064" name="Text Box 48"/>
          <p:cNvSpPr txBox="1">
            <a:spLocks noChangeArrowheads="1"/>
          </p:cNvSpPr>
          <p:nvPr/>
        </p:nvSpPr>
        <p:spPr bwMode="auto">
          <a:xfrm>
            <a:off x="1835150" y="3141663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065" name="Text Box 49"/>
          <p:cNvSpPr txBox="1">
            <a:spLocks noChangeArrowheads="1"/>
          </p:cNvSpPr>
          <p:nvPr/>
        </p:nvSpPr>
        <p:spPr bwMode="auto">
          <a:xfrm>
            <a:off x="2266950" y="3141663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86066" name="Text Box 50"/>
          <p:cNvSpPr txBox="1">
            <a:spLocks noChangeArrowheads="1"/>
          </p:cNvSpPr>
          <p:nvPr/>
        </p:nvSpPr>
        <p:spPr bwMode="auto">
          <a:xfrm>
            <a:off x="2700338" y="3141663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86067" name="Text Box 51"/>
          <p:cNvSpPr txBox="1">
            <a:spLocks noChangeArrowheads="1"/>
          </p:cNvSpPr>
          <p:nvPr/>
        </p:nvSpPr>
        <p:spPr bwMode="auto">
          <a:xfrm>
            <a:off x="3132138" y="3141663"/>
            <a:ext cx="361950" cy="238125"/>
          </a:xfrm>
          <a:prstGeom prst="rect">
            <a:avLst/>
          </a:prstGeom>
          <a:solidFill>
            <a:srgbClr val="F8BBBA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068" name="Text Box 52"/>
          <p:cNvSpPr txBox="1">
            <a:spLocks noChangeArrowheads="1"/>
          </p:cNvSpPr>
          <p:nvPr/>
        </p:nvSpPr>
        <p:spPr bwMode="auto">
          <a:xfrm>
            <a:off x="3563938" y="3141663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86069" name="Text Box 53"/>
          <p:cNvSpPr txBox="1">
            <a:spLocks noChangeArrowheads="1"/>
          </p:cNvSpPr>
          <p:nvPr/>
        </p:nvSpPr>
        <p:spPr bwMode="auto">
          <a:xfrm>
            <a:off x="3995738" y="3141663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86070" name="Text Box 54"/>
          <p:cNvSpPr txBox="1">
            <a:spLocks noChangeArrowheads="1"/>
          </p:cNvSpPr>
          <p:nvPr/>
        </p:nvSpPr>
        <p:spPr bwMode="auto">
          <a:xfrm>
            <a:off x="4427538" y="3141663"/>
            <a:ext cx="358775" cy="238125"/>
          </a:xfrm>
          <a:prstGeom prst="rect">
            <a:avLst/>
          </a:prstGeom>
          <a:solidFill>
            <a:srgbClr val="F8BBBA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</a:p>
        </p:txBody>
      </p:sp>
      <p:sp>
        <p:nvSpPr>
          <p:cNvPr id="86071" name="Text Box 55"/>
          <p:cNvSpPr txBox="1">
            <a:spLocks noChangeArrowheads="1"/>
          </p:cNvSpPr>
          <p:nvPr/>
        </p:nvSpPr>
        <p:spPr bwMode="auto">
          <a:xfrm>
            <a:off x="4859338" y="3141663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86072" name="Text Box 56"/>
          <p:cNvSpPr txBox="1">
            <a:spLocks noChangeArrowheads="1"/>
          </p:cNvSpPr>
          <p:nvPr/>
        </p:nvSpPr>
        <p:spPr bwMode="auto">
          <a:xfrm>
            <a:off x="1835150" y="3500438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073" name="Text Box 57"/>
          <p:cNvSpPr txBox="1">
            <a:spLocks noChangeArrowheads="1"/>
          </p:cNvSpPr>
          <p:nvPr/>
        </p:nvSpPr>
        <p:spPr bwMode="auto">
          <a:xfrm>
            <a:off x="2266950" y="3500438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86074" name="Text Box 58"/>
          <p:cNvSpPr txBox="1">
            <a:spLocks noChangeArrowheads="1"/>
          </p:cNvSpPr>
          <p:nvPr/>
        </p:nvSpPr>
        <p:spPr bwMode="auto">
          <a:xfrm>
            <a:off x="2700338" y="350043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86075" name="Text Box 59"/>
          <p:cNvSpPr txBox="1">
            <a:spLocks noChangeArrowheads="1"/>
          </p:cNvSpPr>
          <p:nvPr/>
        </p:nvSpPr>
        <p:spPr bwMode="auto">
          <a:xfrm>
            <a:off x="3132138" y="350043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076" name="Text Box 60"/>
          <p:cNvSpPr txBox="1">
            <a:spLocks noChangeArrowheads="1"/>
          </p:cNvSpPr>
          <p:nvPr/>
        </p:nvSpPr>
        <p:spPr bwMode="auto">
          <a:xfrm>
            <a:off x="3563938" y="3500438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86077" name="Text Box 61"/>
          <p:cNvSpPr txBox="1">
            <a:spLocks noChangeArrowheads="1"/>
          </p:cNvSpPr>
          <p:nvPr/>
        </p:nvSpPr>
        <p:spPr bwMode="auto">
          <a:xfrm>
            <a:off x="3995738" y="3500438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86078" name="Text Box 62"/>
          <p:cNvSpPr txBox="1">
            <a:spLocks noChangeArrowheads="1"/>
          </p:cNvSpPr>
          <p:nvPr/>
        </p:nvSpPr>
        <p:spPr bwMode="auto">
          <a:xfrm>
            <a:off x="4427538" y="3500438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86079" name="Text Box 63"/>
          <p:cNvSpPr txBox="1">
            <a:spLocks noChangeArrowheads="1"/>
          </p:cNvSpPr>
          <p:nvPr/>
        </p:nvSpPr>
        <p:spPr bwMode="auto">
          <a:xfrm>
            <a:off x="4859338" y="3500438"/>
            <a:ext cx="361950" cy="238125"/>
          </a:xfrm>
          <a:prstGeom prst="rect">
            <a:avLst/>
          </a:prstGeom>
          <a:solidFill>
            <a:srgbClr val="F8BBBA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</a:p>
        </p:txBody>
      </p:sp>
      <p:sp>
        <p:nvSpPr>
          <p:cNvPr id="86080" name="Text Box 64"/>
          <p:cNvSpPr txBox="1">
            <a:spLocks noChangeArrowheads="1"/>
          </p:cNvSpPr>
          <p:nvPr/>
        </p:nvSpPr>
        <p:spPr bwMode="auto">
          <a:xfrm>
            <a:off x="5292725" y="3500438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86081" name="Text Box 65"/>
          <p:cNvSpPr txBox="1">
            <a:spLocks noChangeArrowheads="1"/>
          </p:cNvSpPr>
          <p:nvPr/>
        </p:nvSpPr>
        <p:spPr bwMode="auto">
          <a:xfrm>
            <a:off x="1835150" y="3860800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082" name="Text Box 66"/>
          <p:cNvSpPr txBox="1">
            <a:spLocks noChangeArrowheads="1"/>
          </p:cNvSpPr>
          <p:nvPr/>
        </p:nvSpPr>
        <p:spPr bwMode="auto">
          <a:xfrm>
            <a:off x="2266950" y="3860800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86083" name="Text Box 67"/>
          <p:cNvSpPr txBox="1">
            <a:spLocks noChangeArrowheads="1"/>
          </p:cNvSpPr>
          <p:nvPr/>
        </p:nvSpPr>
        <p:spPr bwMode="auto">
          <a:xfrm>
            <a:off x="2700338" y="386080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86084" name="Text Box 68"/>
          <p:cNvSpPr txBox="1">
            <a:spLocks noChangeArrowheads="1"/>
          </p:cNvSpPr>
          <p:nvPr/>
        </p:nvSpPr>
        <p:spPr bwMode="auto">
          <a:xfrm>
            <a:off x="3132138" y="386080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085" name="Text Box 69"/>
          <p:cNvSpPr txBox="1">
            <a:spLocks noChangeArrowheads="1"/>
          </p:cNvSpPr>
          <p:nvPr/>
        </p:nvSpPr>
        <p:spPr bwMode="auto">
          <a:xfrm>
            <a:off x="3563938" y="386080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86086" name="Text Box 70"/>
          <p:cNvSpPr txBox="1">
            <a:spLocks noChangeArrowheads="1"/>
          </p:cNvSpPr>
          <p:nvPr/>
        </p:nvSpPr>
        <p:spPr bwMode="auto">
          <a:xfrm>
            <a:off x="3995738" y="3860800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86087" name="Text Box 71"/>
          <p:cNvSpPr txBox="1">
            <a:spLocks noChangeArrowheads="1"/>
          </p:cNvSpPr>
          <p:nvPr/>
        </p:nvSpPr>
        <p:spPr bwMode="auto">
          <a:xfrm>
            <a:off x="4427538" y="3860800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86088" name="Text Box 72"/>
          <p:cNvSpPr txBox="1">
            <a:spLocks noChangeArrowheads="1"/>
          </p:cNvSpPr>
          <p:nvPr/>
        </p:nvSpPr>
        <p:spPr bwMode="auto">
          <a:xfrm>
            <a:off x="4859338" y="3860800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</a:p>
        </p:txBody>
      </p:sp>
      <p:sp>
        <p:nvSpPr>
          <p:cNvPr id="86089" name="Text Box 73"/>
          <p:cNvSpPr txBox="1">
            <a:spLocks noChangeArrowheads="1"/>
          </p:cNvSpPr>
          <p:nvPr/>
        </p:nvSpPr>
        <p:spPr bwMode="auto">
          <a:xfrm>
            <a:off x="5364163" y="3860800"/>
            <a:ext cx="361950" cy="238125"/>
          </a:xfrm>
          <a:prstGeom prst="rect">
            <a:avLst/>
          </a:prstGeom>
          <a:solidFill>
            <a:srgbClr val="F8BBBA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</a:p>
        </p:txBody>
      </p:sp>
      <p:sp>
        <p:nvSpPr>
          <p:cNvPr id="86090" name="Text Box 74"/>
          <p:cNvSpPr txBox="1">
            <a:spLocks noChangeArrowheads="1"/>
          </p:cNvSpPr>
          <p:nvPr/>
        </p:nvSpPr>
        <p:spPr bwMode="auto">
          <a:xfrm>
            <a:off x="5795963" y="3860800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86091" name="Text Box 75"/>
          <p:cNvSpPr txBox="1">
            <a:spLocks noChangeArrowheads="1"/>
          </p:cNvSpPr>
          <p:nvPr/>
        </p:nvSpPr>
        <p:spPr bwMode="auto">
          <a:xfrm>
            <a:off x="1835150" y="4221163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092" name="Text Box 76"/>
          <p:cNvSpPr txBox="1">
            <a:spLocks noChangeArrowheads="1"/>
          </p:cNvSpPr>
          <p:nvPr/>
        </p:nvSpPr>
        <p:spPr bwMode="auto">
          <a:xfrm>
            <a:off x="2266950" y="4221163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86093" name="Text Box 77"/>
          <p:cNvSpPr txBox="1">
            <a:spLocks noChangeArrowheads="1"/>
          </p:cNvSpPr>
          <p:nvPr/>
        </p:nvSpPr>
        <p:spPr bwMode="auto">
          <a:xfrm>
            <a:off x="2700338" y="4221163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86094" name="Text Box 78"/>
          <p:cNvSpPr txBox="1">
            <a:spLocks noChangeArrowheads="1"/>
          </p:cNvSpPr>
          <p:nvPr/>
        </p:nvSpPr>
        <p:spPr bwMode="auto">
          <a:xfrm>
            <a:off x="3132138" y="4221163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095" name="Text Box 79"/>
          <p:cNvSpPr txBox="1">
            <a:spLocks noChangeArrowheads="1"/>
          </p:cNvSpPr>
          <p:nvPr/>
        </p:nvSpPr>
        <p:spPr bwMode="auto">
          <a:xfrm>
            <a:off x="3563938" y="4221163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86096" name="Text Box 80"/>
          <p:cNvSpPr txBox="1">
            <a:spLocks noChangeArrowheads="1"/>
          </p:cNvSpPr>
          <p:nvPr/>
        </p:nvSpPr>
        <p:spPr bwMode="auto">
          <a:xfrm>
            <a:off x="3995738" y="4221163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</a:t>
            </a:r>
          </a:p>
        </p:txBody>
      </p:sp>
      <p:sp>
        <p:nvSpPr>
          <p:cNvPr id="86097" name="Text Box 81"/>
          <p:cNvSpPr txBox="1">
            <a:spLocks noChangeArrowheads="1"/>
          </p:cNvSpPr>
          <p:nvPr/>
        </p:nvSpPr>
        <p:spPr bwMode="auto">
          <a:xfrm>
            <a:off x="1835150" y="4581525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098" name="Text Box 82"/>
          <p:cNvSpPr txBox="1">
            <a:spLocks noChangeArrowheads="1"/>
          </p:cNvSpPr>
          <p:nvPr/>
        </p:nvSpPr>
        <p:spPr bwMode="auto">
          <a:xfrm>
            <a:off x="2266950" y="4581525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86099" name="Text Box 83"/>
          <p:cNvSpPr txBox="1">
            <a:spLocks noChangeArrowheads="1"/>
          </p:cNvSpPr>
          <p:nvPr/>
        </p:nvSpPr>
        <p:spPr bwMode="auto">
          <a:xfrm>
            <a:off x="2700338" y="4581525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86100" name="Text Box 84"/>
          <p:cNvSpPr txBox="1">
            <a:spLocks noChangeArrowheads="1"/>
          </p:cNvSpPr>
          <p:nvPr/>
        </p:nvSpPr>
        <p:spPr bwMode="auto">
          <a:xfrm>
            <a:off x="3132138" y="4581525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101" name="Text Box 85"/>
          <p:cNvSpPr txBox="1">
            <a:spLocks noChangeArrowheads="1"/>
          </p:cNvSpPr>
          <p:nvPr/>
        </p:nvSpPr>
        <p:spPr bwMode="auto">
          <a:xfrm>
            <a:off x="3563938" y="4581525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86102" name="Text Box 86"/>
          <p:cNvSpPr txBox="1">
            <a:spLocks noChangeArrowheads="1"/>
          </p:cNvSpPr>
          <p:nvPr/>
        </p:nvSpPr>
        <p:spPr bwMode="auto">
          <a:xfrm>
            <a:off x="3995738" y="4581525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</a:t>
            </a:r>
          </a:p>
        </p:txBody>
      </p:sp>
      <p:sp>
        <p:nvSpPr>
          <p:cNvPr id="86103" name="Text Box 87"/>
          <p:cNvSpPr txBox="1">
            <a:spLocks noChangeArrowheads="1"/>
          </p:cNvSpPr>
          <p:nvPr/>
        </p:nvSpPr>
        <p:spPr bwMode="auto">
          <a:xfrm>
            <a:off x="4427538" y="4581525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</a:p>
        </p:txBody>
      </p:sp>
      <p:sp>
        <p:nvSpPr>
          <p:cNvPr id="86104" name="Text Box 88"/>
          <p:cNvSpPr txBox="1">
            <a:spLocks noChangeArrowheads="1"/>
          </p:cNvSpPr>
          <p:nvPr/>
        </p:nvSpPr>
        <p:spPr bwMode="auto">
          <a:xfrm>
            <a:off x="1835150" y="4941888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105" name="Text Box 89"/>
          <p:cNvSpPr txBox="1">
            <a:spLocks noChangeArrowheads="1"/>
          </p:cNvSpPr>
          <p:nvPr/>
        </p:nvSpPr>
        <p:spPr bwMode="auto">
          <a:xfrm>
            <a:off x="2266950" y="4941888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86106" name="Text Box 90"/>
          <p:cNvSpPr txBox="1">
            <a:spLocks noChangeArrowheads="1"/>
          </p:cNvSpPr>
          <p:nvPr/>
        </p:nvSpPr>
        <p:spPr bwMode="auto">
          <a:xfrm>
            <a:off x="2700338" y="49418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86107" name="Text Box 91"/>
          <p:cNvSpPr txBox="1">
            <a:spLocks noChangeArrowheads="1"/>
          </p:cNvSpPr>
          <p:nvPr/>
        </p:nvSpPr>
        <p:spPr bwMode="auto">
          <a:xfrm>
            <a:off x="3132138" y="49418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108" name="Text Box 92"/>
          <p:cNvSpPr txBox="1">
            <a:spLocks noChangeArrowheads="1"/>
          </p:cNvSpPr>
          <p:nvPr/>
        </p:nvSpPr>
        <p:spPr bwMode="auto">
          <a:xfrm>
            <a:off x="3563938" y="49418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86109" name="Text Box 93"/>
          <p:cNvSpPr txBox="1">
            <a:spLocks noChangeArrowheads="1"/>
          </p:cNvSpPr>
          <p:nvPr/>
        </p:nvSpPr>
        <p:spPr bwMode="auto">
          <a:xfrm>
            <a:off x="3995738" y="49418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</a:t>
            </a:r>
          </a:p>
        </p:txBody>
      </p:sp>
      <p:sp>
        <p:nvSpPr>
          <p:cNvPr id="86110" name="Text Box 94"/>
          <p:cNvSpPr txBox="1">
            <a:spLocks noChangeArrowheads="1"/>
          </p:cNvSpPr>
          <p:nvPr/>
        </p:nvSpPr>
        <p:spPr bwMode="auto">
          <a:xfrm>
            <a:off x="4427538" y="49418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</a:p>
        </p:txBody>
      </p:sp>
      <p:sp>
        <p:nvSpPr>
          <p:cNvPr id="86111" name="Text Box 95"/>
          <p:cNvSpPr txBox="1">
            <a:spLocks noChangeArrowheads="1"/>
          </p:cNvSpPr>
          <p:nvPr/>
        </p:nvSpPr>
        <p:spPr bwMode="auto">
          <a:xfrm>
            <a:off x="4859338" y="49418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</a:t>
            </a:r>
          </a:p>
        </p:txBody>
      </p:sp>
      <p:sp>
        <p:nvSpPr>
          <p:cNvPr id="86112" name="Text Box 96"/>
          <p:cNvSpPr txBox="1">
            <a:spLocks noChangeArrowheads="1"/>
          </p:cNvSpPr>
          <p:nvPr/>
        </p:nvSpPr>
        <p:spPr bwMode="auto">
          <a:xfrm>
            <a:off x="1835150" y="5373688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113" name="Text Box 97"/>
          <p:cNvSpPr txBox="1">
            <a:spLocks noChangeArrowheads="1"/>
          </p:cNvSpPr>
          <p:nvPr/>
        </p:nvSpPr>
        <p:spPr bwMode="auto">
          <a:xfrm>
            <a:off x="2266950" y="5373688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86114" name="Text Box 98"/>
          <p:cNvSpPr txBox="1">
            <a:spLocks noChangeArrowheads="1"/>
          </p:cNvSpPr>
          <p:nvPr/>
        </p:nvSpPr>
        <p:spPr bwMode="auto">
          <a:xfrm>
            <a:off x="2700338" y="53736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86115" name="Text Box 99"/>
          <p:cNvSpPr txBox="1">
            <a:spLocks noChangeArrowheads="1"/>
          </p:cNvSpPr>
          <p:nvPr/>
        </p:nvSpPr>
        <p:spPr bwMode="auto">
          <a:xfrm>
            <a:off x="3132138" y="53736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116" name="Text Box 100"/>
          <p:cNvSpPr txBox="1">
            <a:spLocks noChangeArrowheads="1"/>
          </p:cNvSpPr>
          <p:nvPr/>
        </p:nvSpPr>
        <p:spPr bwMode="auto">
          <a:xfrm>
            <a:off x="3563938" y="53736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86117" name="Text Box 101"/>
          <p:cNvSpPr txBox="1">
            <a:spLocks noChangeArrowheads="1"/>
          </p:cNvSpPr>
          <p:nvPr/>
        </p:nvSpPr>
        <p:spPr bwMode="auto">
          <a:xfrm>
            <a:off x="3995738" y="53736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</a:t>
            </a:r>
          </a:p>
        </p:txBody>
      </p:sp>
      <p:sp>
        <p:nvSpPr>
          <p:cNvPr id="86118" name="Text Box 102"/>
          <p:cNvSpPr txBox="1">
            <a:spLocks noChangeArrowheads="1"/>
          </p:cNvSpPr>
          <p:nvPr/>
        </p:nvSpPr>
        <p:spPr bwMode="auto">
          <a:xfrm>
            <a:off x="4427538" y="53736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</a:p>
        </p:txBody>
      </p:sp>
      <p:sp>
        <p:nvSpPr>
          <p:cNvPr id="86119" name="Text Box 103"/>
          <p:cNvSpPr txBox="1">
            <a:spLocks noChangeArrowheads="1"/>
          </p:cNvSpPr>
          <p:nvPr/>
        </p:nvSpPr>
        <p:spPr bwMode="auto">
          <a:xfrm>
            <a:off x="4859338" y="53736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</a:t>
            </a:r>
          </a:p>
        </p:txBody>
      </p:sp>
      <p:sp>
        <p:nvSpPr>
          <p:cNvPr id="86120" name="Text Box 104"/>
          <p:cNvSpPr txBox="1">
            <a:spLocks noChangeArrowheads="1"/>
          </p:cNvSpPr>
          <p:nvPr/>
        </p:nvSpPr>
        <p:spPr bwMode="auto">
          <a:xfrm>
            <a:off x="5364163" y="5373688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</a:p>
        </p:txBody>
      </p:sp>
      <p:sp>
        <p:nvSpPr>
          <p:cNvPr id="86121" name="Text Box 105"/>
          <p:cNvSpPr txBox="1">
            <a:spLocks noChangeArrowheads="1"/>
          </p:cNvSpPr>
          <p:nvPr/>
        </p:nvSpPr>
        <p:spPr bwMode="auto">
          <a:xfrm>
            <a:off x="1835150" y="5734050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86122" name="Text Box 106"/>
          <p:cNvSpPr txBox="1">
            <a:spLocks noChangeArrowheads="1"/>
          </p:cNvSpPr>
          <p:nvPr/>
        </p:nvSpPr>
        <p:spPr bwMode="auto">
          <a:xfrm>
            <a:off x="2266950" y="5734050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86123" name="Text Box 107"/>
          <p:cNvSpPr txBox="1">
            <a:spLocks noChangeArrowheads="1"/>
          </p:cNvSpPr>
          <p:nvPr/>
        </p:nvSpPr>
        <p:spPr bwMode="auto">
          <a:xfrm>
            <a:off x="3995738" y="573405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</a:t>
            </a:r>
          </a:p>
        </p:txBody>
      </p:sp>
      <p:sp>
        <p:nvSpPr>
          <p:cNvPr id="86124" name="Text Box 108"/>
          <p:cNvSpPr txBox="1">
            <a:spLocks noChangeArrowheads="1"/>
          </p:cNvSpPr>
          <p:nvPr/>
        </p:nvSpPr>
        <p:spPr bwMode="auto">
          <a:xfrm>
            <a:off x="3563938" y="573405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86125" name="Text Box 109"/>
          <p:cNvSpPr txBox="1">
            <a:spLocks noChangeArrowheads="1"/>
          </p:cNvSpPr>
          <p:nvPr/>
        </p:nvSpPr>
        <p:spPr bwMode="auto">
          <a:xfrm>
            <a:off x="4427538" y="573405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8</a:t>
            </a:r>
          </a:p>
        </p:txBody>
      </p:sp>
      <p:sp>
        <p:nvSpPr>
          <p:cNvPr id="86126" name="Text Box 110"/>
          <p:cNvSpPr txBox="1">
            <a:spLocks noChangeArrowheads="1"/>
          </p:cNvSpPr>
          <p:nvPr/>
        </p:nvSpPr>
        <p:spPr bwMode="auto">
          <a:xfrm>
            <a:off x="3132138" y="573405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86127" name="Text Box 111"/>
          <p:cNvSpPr txBox="1">
            <a:spLocks noChangeArrowheads="1"/>
          </p:cNvSpPr>
          <p:nvPr/>
        </p:nvSpPr>
        <p:spPr bwMode="auto">
          <a:xfrm>
            <a:off x="2700338" y="573405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86128" name="Text Box 112"/>
          <p:cNvSpPr txBox="1">
            <a:spLocks noChangeArrowheads="1"/>
          </p:cNvSpPr>
          <p:nvPr/>
        </p:nvSpPr>
        <p:spPr bwMode="auto">
          <a:xfrm>
            <a:off x="4859338" y="573405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</a:t>
            </a:r>
          </a:p>
        </p:txBody>
      </p:sp>
      <p:sp>
        <p:nvSpPr>
          <p:cNvPr id="86129" name="Text Box 113"/>
          <p:cNvSpPr txBox="1">
            <a:spLocks noChangeArrowheads="1"/>
          </p:cNvSpPr>
          <p:nvPr/>
        </p:nvSpPr>
        <p:spPr bwMode="auto">
          <a:xfrm>
            <a:off x="5867400" y="5734050"/>
            <a:ext cx="360363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11</a:t>
            </a:r>
          </a:p>
        </p:txBody>
      </p:sp>
      <p:sp>
        <p:nvSpPr>
          <p:cNvPr id="86130" name="Text Box 114"/>
          <p:cNvSpPr txBox="1">
            <a:spLocks noChangeArrowheads="1"/>
          </p:cNvSpPr>
          <p:nvPr/>
        </p:nvSpPr>
        <p:spPr bwMode="auto">
          <a:xfrm>
            <a:off x="5364163" y="5734050"/>
            <a:ext cx="360362" cy="2381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</a:p>
        </p:txBody>
      </p:sp>
      <p:sp>
        <p:nvSpPr>
          <p:cNvPr id="86131" name="Text Box 115"/>
          <p:cNvSpPr txBox="1">
            <a:spLocks noChangeArrowheads="1"/>
          </p:cNvSpPr>
          <p:nvPr/>
        </p:nvSpPr>
        <p:spPr bwMode="auto">
          <a:xfrm>
            <a:off x="4427538" y="4221163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86132" name="Text Box 116"/>
          <p:cNvSpPr txBox="1">
            <a:spLocks noChangeArrowheads="1"/>
          </p:cNvSpPr>
          <p:nvPr/>
        </p:nvSpPr>
        <p:spPr bwMode="auto">
          <a:xfrm>
            <a:off x="4932363" y="4221163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</a:p>
        </p:txBody>
      </p:sp>
      <p:sp>
        <p:nvSpPr>
          <p:cNvPr id="86133" name="Text Box 117"/>
          <p:cNvSpPr txBox="1">
            <a:spLocks noChangeArrowheads="1"/>
          </p:cNvSpPr>
          <p:nvPr/>
        </p:nvSpPr>
        <p:spPr bwMode="auto">
          <a:xfrm>
            <a:off x="5795963" y="4221163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86134" name="Text Box 118"/>
          <p:cNvSpPr txBox="1">
            <a:spLocks noChangeArrowheads="1"/>
          </p:cNvSpPr>
          <p:nvPr/>
        </p:nvSpPr>
        <p:spPr bwMode="auto">
          <a:xfrm>
            <a:off x="5364163" y="4221163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</a:t>
            </a:r>
          </a:p>
        </p:txBody>
      </p:sp>
      <p:sp>
        <p:nvSpPr>
          <p:cNvPr id="86135" name="Text Box 119"/>
          <p:cNvSpPr txBox="1">
            <a:spLocks noChangeArrowheads="1"/>
          </p:cNvSpPr>
          <p:nvPr/>
        </p:nvSpPr>
        <p:spPr bwMode="auto">
          <a:xfrm>
            <a:off x="5795963" y="4581525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86136" name="Text Box 120"/>
          <p:cNvSpPr txBox="1">
            <a:spLocks noChangeArrowheads="1"/>
          </p:cNvSpPr>
          <p:nvPr/>
        </p:nvSpPr>
        <p:spPr bwMode="auto">
          <a:xfrm>
            <a:off x="5364163" y="4581525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</a:t>
            </a:r>
          </a:p>
        </p:txBody>
      </p:sp>
      <p:sp>
        <p:nvSpPr>
          <p:cNvPr id="86137" name="Text Box 121"/>
          <p:cNvSpPr txBox="1">
            <a:spLocks noChangeArrowheads="1"/>
          </p:cNvSpPr>
          <p:nvPr/>
        </p:nvSpPr>
        <p:spPr bwMode="auto">
          <a:xfrm>
            <a:off x="4859338" y="4581525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</a:p>
        </p:txBody>
      </p:sp>
      <p:sp>
        <p:nvSpPr>
          <p:cNvPr id="86138" name="Text Box 122"/>
          <p:cNvSpPr txBox="1">
            <a:spLocks noChangeArrowheads="1"/>
          </p:cNvSpPr>
          <p:nvPr/>
        </p:nvSpPr>
        <p:spPr bwMode="auto">
          <a:xfrm>
            <a:off x="5795963" y="4941888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86139" name="Text Box 123"/>
          <p:cNvSpPr txBox="1">
            <a:spLocks noChangeArrowheads="1"/>
          </p:cNvSpPr>
          <p:nvPr/>
        </p:nvSpPr>
        <p:spPr bwMode="auto">
          <a:xfrm>
            <a:off x="5364163" y="4941888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</a:t>
            </a:r>
          </a:p>
        </p:txBody>
      </p:sp>
      <p:sp>
        <p:nvSpPr>
          <p:cNvPr id="86140" name="Text Box 124"/>
          <p:cNvSpPr txBox="1">
            <a:spLocks noChangeArrowheads="1"/>
          </p:cNvSpPr>
          <p:nvPr/>
        </p:nvSpPr>
        <p:spPr bwMode="auto">
          <a:xfrm>
            <a:off x="5867400" y="5373688"/>
            <a:ext cx="361950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9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</a:t>
            </a:r>
          </a:p>
        </p:txBody>
      </p:sp>
      <p:sp>
        <p:nvSpPr>
          <p:cNvPr id="86141" name="Text Box 125"/>
          <p:cNvSpPr txBox="1">
            <a:spLocks noChangeArrowheads="1"/>
          </p:cNvSpPr>
          <p:nvPr/>
        </p:nvSpPr>
        <p:spPr bwMode="auto">
          <a:xfrm>
            <a:off x="5508625" y="836613"/>
            <a:ext cx="358775" cy="23812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sz="9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463" name="Text Box 126"/>
          <p:cNvSpPr txBox="1">
            <a:spLocks noChangeArrowheads="1"/>
          </p:cNvSpPr>
          <p:nvPr/>
        </p:nvSpPr>
        <p:spPr bwMode="auto">
          <a:xfrm>
            <a:off x="6011863" y="765175"/>
            <a:ext cx="1903412" cy="8223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hlink"/>
                </a:solidFill>
              </a:rPr>
              <a:t>-  продолжение обучения по ФГОС, введенного по мере готовности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05EB531-7EC8-423B-BCFF-95B1EEEF2571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СИСТЕМА обеспечения введения ФГОС </a:t>
            </a: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107950" y="1557338"/>
            <a:ext cx="84963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accent2"/>
              </a:solidFill>
            </a:endParaRPr>
          </a:p>
          <a:p>
            <a:endParaRPr lang="ru-RU">
              <a:solidFill>
                <a:schemeClr val="accent2"/>
              </a:solidFill>
            </a:endParaRPr>
          </a:p>
          <a:p>
            <a:endParaRPr lang="ru-RU" b="1">
              <a:solidFill>
                <a:schemeClr val="accent2"/>
              </a:solidFill>
            </a:endParaRPr>
          </a:p>
        </p:txBody>
      </p:sp>
      <p:graphicFrame>
        <p:nvGraphicFramePr>
          <p:cNvPr id="164919" name="Group 55"/>
          <p:cNvGraphicFramePr>
            <a:graphicFrameLocks noGrp="1"/>
          </p:cNvGraphicFramePr>
          <p:nvPr/>
        </p:nvGraphicFramePr>
        <p:xfrm>
          <a:off x="468313" y="1844675"/>
          <a:ext cx="8147050" cy="3803650"/>
        </p:xfrm>
        <a:graphic>
          <a:graphicData uri="http://schemas.openxmlformats.org/drawingml/2006/table">
            <a:tbl>
              <a:tblPr/>
              <a:tblGrid>
                <a:gridCol w="4073525"/>
                <a:gridCol w="4073525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нормативное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C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финансово-экономическое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ECEE"/>
                    </a:solidFill>
                  </a:tcPr>
                </a:tc>
              </a:tr>
              <a:tr h="1428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организационное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кадровое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430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информационное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5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материально-техническое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accent1"/>
                        </a:gs>
                        <a:gs pos="50000">
                          <a:schemeClr val="accent1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8DF9538-B1EC-43D1-A9C8-0737445DF4AF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192514" name="Rectangle 2"/>
          <p:cNvSpPr>
            <a:spLocks noChangeArrowheads="1"/>
          </p:cNvSpPr>
          <p:nvPr/>
        </p:nvSpPr>
        <p:spPr bwMode="auto">
          <a:xfrm>
            <a:off x="0" y="1982788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0" y="2665413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92516" name="Rectangle 4"/>
          <p:cNvSpPr>
            <a:spLocks noChangeArrowheads="1"/>
          </p:cNvSpPr>
          <p:nvPr/>
        </p:nvSpPr>
        <p:spPr bwMode="auto">
          <a:xfrm>
            <a:off x="0" y="3429000"/>
            <a:ext cx="9144000" cy="366713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92517" name="Rectangle 5"/>
          <p:cNvSpPr>
            <a:spLocks noChangeArrowheads="1"/>
          </p:cNvSpPr>
          <p:nvPr/>
        </p:nvSpPr>
        <p:spPr bwMode="auto">
          <a:xfrm>
            <a:off x="0" y="4165600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92518" name="Rectangle 6"/>
          <p:cNvSpPr>
            <a:spLocks noChangeArrowheads="1"/>
          </p:cNvSpPr>
          <p:nvPr/>
        </p:nvSpPr>
        <p:spPr bwMode="auto">
          <a:xfrm>
            <a:off x="0" y="4941888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92519" name="Rectangle 7"/>
          <p:cNvSpPr>
            <a:spLocks noChangeArrowheads="1"/>
          </p:cNvSpPr>
          <p:nvPr/>
        </p:nvSpPr>
        <p:spPr bwMode="auto">
          <a:xfrm>
            <a:off x="0" y="5688013"/>
            <a:ext cx="9144000" cy="358775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29" tIns="45715" rIns="91429" bIns="45715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6393" name="Text Box 8"/>
          <p:cNvSpPr txBox="1">
            <a:spLocks noChangeArrowheads="1"/>
          </p:cNvSpPr>
          <p:nvPr/>
        </p:nvSpPr>
        <p:spPr bwMode="auto">
          <a:xfrm>
            <a:off x="0" y="1681163"/>
            <a:ext cx="730250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окт.09-</a:t>
            </a:r>
          </a:p>
        </p:txBody>
      </p:sp>
      <p:sp>
        <p:nvSpPr>
          <p:cNvPr id="16394" name="Text Box 9"/>
          <p:cNvSpPr txBox="1">
            <a:spLocks noChangeArrowheads="1"/>
          </p:cNvSpPr>
          <p:nvPr/>
        </p:nvSpPr>
        <p:spPr bwMode="auto">
          <a:xfrm>
            <a:off x="0" y="2039938"/>
            <a:ext cx="733425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-май10</a:t>
            </a:r>
          </a:p>
        </p:txBody>
      </p:sp>
      <p:sp>
        <p:nvSpPr>
          <p:cNvPr id="16395" name="Text Box 10"/>
          <p:cNvSpPr txBox="1">
            <a:spLocks noChangeArrowheads="1"/>
          </p:cNvSpPr>
          <p:nvPr/>
        </p:nvSpPr>
        <p:spPr bwMode="auto">
          <a:xfrm>
            <a:off x="0" y="2347913"/>
            <a:ext cx="771525" cy="276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июн.10-</a:t>
            </a:r>
          </a:p>
        </p:txBody>
      </p:sp>
      <p:sp>
        <p:nvSpPr>
          <p:cNvPr id="16396" name="Text Box 11"/>
          <p:cNvSpPr txBox="1">
            <a:spLocks noChangeArrowheads="1"/>
          </p:cNvSpPr>
          <p:nvPr/>
        </p:nvSpPr>
        <p:spPr bwMode="auto">
          <a:xfrm>
            <a:off x="0" y="2708275"/>
            <a:ext cx="725488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-авг.10</a:t>
            </a:r>
          </a:p>
        </p:txBody>
      </p:sp>
      <p:sp>
        <p:nvSpPr>
          <p:cNvPr id="16397" name="Text Box 12"/>
          <p:cNvSpPr txBox="1">
            <a:spLocks noChangeArrowheads="1"/>
          </p:cNvSpPr>
          <p:nvPr/>
        </p:nvSpPr>
        <p:spPr bwMode="auto">
          <a:xfrm>
            <a:off x="-107950" y="6308725"/>
            <a:ext cx="817563" cy="276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-май.12</a:t>
            </a:r>
          </a:p>
        </p:txBody>
      </p:sp>
      <p:sp>
        <p:nvSpPr>
          <p:cNvPr id="16398" name="Text Box 13"/>
          <p:cNvSpPr txBox="1">
            <a:spLocks noChangeArrowheads="1"/>
          </p:cNvSpPr>
          <p:nvPr/>
        </p:nvSpPr>
        <p:spPr bwMode="auto">
          <a:xfrm>
            <a:off x="0" y="5661025"/>
            <a:ext cx="720725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авг.11-</a:t>
            </a:r>
          </a:p>
        </p:txBody>
      </p:sp>
      <p:sp>
        <p:nvSpPr>
          <p:cNvPr id="16399" name="Text Box 14"/>
          <p:cNvSpPr txBox="1">
            <a:spLocks noChangeArrowheads="1"/>
          </p:cNvSpPr>
          <p:nvPr/>
        </p:nvSpPr>
        <p:spPr bwMode="auto">
          <a:xfrm>
            <a:off x="0" y="6021388"/>
            <a:ext cx="720725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сен.11-</a:t>
            </a:r>
          </a:p>
        </p:txBody>
      </p:sp>
      <p:sp>
        <p:nvSpPr>
          <p:cNvPr id="16400" name="Text Box 15"/>
          <p:cNvSpPr txBox="1">
            <a:spLocks noChangeArrowheads="1"/>
          </p:cNvSpPr>
          <p:nvPr/>
        </p:nvSpPr>
        <p:spPr bwMode="auto">
          <a:xfrm>
            <a:off x="0" y="3429000"/>
            <a:ext cx="720725" cy="2762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окт.10</a:t>
            </a:r>
          </a:p>
        </p:txBody>
      </p:sp>
      <p:sp>
        <p:nvSpPr>
          <p:cNvPr id="16401" name="Text Box 16"/>
          <p:cNvSpPr txBox="1">
            <a:spLocks noChangeArrowheads="1"/>
          </p:cNvSpPr>
          <p:nvPr/>
        </p:nvSpPr>
        <p:spPr bwMode="auto">
          <a:xfrm>
            <a:off x="0" y="3860800"/>
            <a:ext cx="720725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ноя.10</a:t>
            </a:r>
          </a:p>
        </p:txBody>
      </p:sp>
      <p:sp>
        <p:nvSpPr>
          <p:cNvPr id="16402" name="Text Box 17"/>
          <p:cNvSpPr txBox="1">
            <a:spLocks noChangeArrowheads="1"/>
          </p:cNvSpPr>
          <p:nvPr/>
        </p:nvSpPr>
        <p:spPr bwMode="auto">
          <a:xfrm>
            <a:off x="0" y="4221163"/>
            <a:ext cx="720725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дек.10</a:t>
            </a:r>
          </a:p>
        </p:txBody>
      </p:sp>
      <p:sp>
        <p:nvSpPr>
          <p:cNvPr id="16403" name="Text Box 18"/>
          <p:cNvSpPr txBox="1">
            <a:spLocks noChangeArrowheads="1"/>
          </p:cNvSpPr>
          <p:nvPr/>
        </p:nvSpPr>
        <p:spPr bwMode="auto">
          <a:xfrm>
            <a:off x="611188" y="806450"/>
            <a:ext cx="2571750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rgbClr val="990000"/>
                </a:solidFill>
              </a:rPr>
              <a:t>Нормативные правовые акты</a:t>
            </a:r>
          </a:p>
        </p:txBody>
      </p:sp>
      <p:sp>
        <p:nvSpPr>
          <p:cNvPr id="16404" name="Text Box 19"/>
          <p:cNvSpPr txBox="1">
            <a:spLocks noChangeArrowheads="1"/>
          </p:cNvSpPr>
          <p:nvPr/>
        </p:nvSpPr>
        <p:spPr bwMode="auto">
          <a:xfrm>
            <a:off x="3903663" y="806450"/>
            <a:ext cx="2355850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Основные мероприятия</a:t>
            </a:r>
          </a:p>
        </p:txBody>
      </p:sp>
      <p:sp>
        <p:nvSpPr>
          <p:cNvPr id="16405" name="Text Box 20"/>
          <p:cNvSpPr txBox="1">
            <a:spLocks noChangeArrowheads="1"/>
          </p:cNvSpPr>
          <p:nvPr/>
        </p:nvSpPr>
        <p:spPr bwMode="auto">
          <a:xfrm>
            <a:off x="7240588" y="806450"/>
            <a:ext cx="1903412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>
                <a:solidFill>
                  <a:schemeClr val="hlink"/>
                </a:solidFill>
              </a:rPr>
              <a:t>Основные участники</a:t>
            </a:r>
          </a:p>
        </p:txBody>
      </p:sp>
      <p:sp>
        <p:nvSpPr>
          <p:cNvPr id="192533" name="Text Box 21"/>
          <p:cNvSpPr txBox="1">
            <a:spLocks noChangeArrowheads="1"/>
          </p:cNvSpPr>
          <p:nvPr/>
        </p:nvSpPr>
        <p:spPr bwMode="auto">
          <a:xfrm>
            <a:off x="755650" y="1484313"/>
            <a:ext cx="2303463" cy="468312"/>
          </a:xfrm>
          <a:prstGeom prst="rect">
            <a:avLst/>
          </a:prstGeom>
          <a:solidFill>
            <a:srgbClr val="F4DDD4"/>
          </a:solidFill>
          <a:ln w="952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00">
                <a:solidFill>
                  <a:srgbClr val="FF0066"/>
                </a:solidFill>
              </a:rPr>
              <a:t>Приказ МОН РФ «О введении ФГОС НОО»</a:t>
            </a:r>
            <a:r>
              <a:rPr lang="ru-RU" sz="800">
                <a:solidFill>
                  <a:srgbClr val="990000"/>
                </a:solidFill>
              </a:rPr>
              <a:t> </a:t>
            </a:r>
            <a:br>
              <a:rPr lang="ru-RU" sz="800">
                <a:solidFill>
                  <a:srgbClr val="990000"/>
                </a:solidFill>
              </a:rPr>
            </a:br>
            <a:r>
              <a:rPr lang="ru-RU" sz="800">
                <a:solidFill>
                  <a:srgbClr val="990000"/>
                </a:solidFill>
              </a:rPr>
              <a:t/>
            </a:r>
            <a:br>
              <a:rPr lang="ru-RU" sz="800">
                <a:solidFill>
                  <a:srgbClr val="990000"/>
                </a:solidFill>
              </a:rPr>
            </a:br>
            <a:r>
              <a:rPr lang="ru-RU" sz="800">
                <a:solidFill>
                  <a:srgbClr val="990000"/>
                </a:solidFill>
              </a:rPr>
              <a:t>Нормативные правовые акты субъектов РФ</a:t>
            </a:r>
            <a:endParaRPr lang="ru-RU" sz="800" b="1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407" name="Text Box 22"/>
          <p:cNvSpPr txBox="1">
            <a:spLocks noChangeArrowheads="1"/>
          </p:cNvSpPr>
          <p:nvPr/>
        </p:nvSpPr>
        <p:spPr bwMode="auto">
          <a:xfrm>
            <a:off x="755650" y="2060575"/>
            <a:ext cx="2305050" cy="1511300"/>
          </a:xfrm>
          <a:prstGeom prst="rect">
            <a:avLst/>
          </a:prstGeom>
          <a:solidFill>
            <a:srgbClr val="F4DDD4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rgbClr val="FF0066"/>
                </a:solidFill>
              </a:rPr>
              <a:t>Примерная ООП НОО</a:t>
            </a:r>
          </a:p>
          <a:p>
            <a:pPr>
              <a:spcBef>
                <a:spcPct val="50000"/>
              </a:spcBef>
            </a:pPr>
            <a:r>
              <a:rPr lang="ru-RU" sz="800">
                <a:solidFill>
                  <a:srgbClr val="FF0066"/>
                </a:solidFill>
              </a:rPr>
              <a:t>Федеральные требования </a:t>
            </a:r>
          </a:p>
          <a:p>
            <a:pPr>
              <a:spcBef>
                <a:spcPct val="50000"/>
              </a:spcBef>
            </a:pPr>
            <a:r>
              <a:rPr lang="ru-RU" sz="800">
                <a:solidFill>
                  <a:srgbClr val="FF0066"/>
                </a:solidFill>
              </a:rPr>
              <a:t>Положение о Координационном совете  введения ФГОС при департаменте МОН РФ</a:t>
            </a:r>
          </a:p>
          <a:p>
            <a:pPr>
              <a:spcBef>
                <a:spcPct val="50000"/>
              </a:spcBef>
            </a:pPr>
            <a:r>
              <a:rPr lang="ru-RU" sz="800">
                <a:solidFill>
                  <a:srgbClr val="FF0066"/>
                </a:solidFill>
              </a:rPr>
              <a:t>Инструктивно-методическое письмо МОН РФ</a:t>
            </a:r>
          </a:p>
          <a:p>
            <a:pPr>
              <a:spcBef>
                <a:spcPct val="50000"/>
              </a:spcBef>
            </a:pPr>
            <a:r>
              <a:rPr lang="ru-RU" sz="800">
                <a:solidFill>
                  <a:srgbClr val="990000"/>
                </a:solidFill>
              </a:rPr>
              <a:t>ООП НОО школ в субъектах РФ</a:t>
            </a:r>
          </a:p>
          <a:p>
            <a:pPr>
              <a:spcBef>
                <a:spcPct val="50000"/>
              </a:spcBef>
            </a:pPr>
            <a:r>
              <a:rPr lang="ru-RU" sz="800">
                <a:solidFill>
                  <a:srgbClr val="990000"/>
                </a:solidFill>
              </a:rPr>
              <a:t>Положение о региональном координационном органе введения ФГОС</a:t>
            </a:r>
          </a:p>
        </p:txBody>
      </p:sp>
      <p:sp>
        <p:nvSpPr>
          <p:cNvPr id="16408" name="Text Box 23"/>
          <p:cNvSpPr txBox="1">
            <a:spLocks noChangeArrowheads="1"/>
          </p:cNvSpPr>
          <p:nvPr/>
        </p:nvSpPr>
        <p:spPr bwMode="auto">
          <a:xfrm>
            <a:off x="6156325" y="2636838"/>
            <a:ext cx="771525" cy="4211637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 b="1">
                <a:solidFill>
                  <a:schemeClr val="accent2"/>
                </a:solidFill>
              </a:rPr>
              <a:t>Органи-зация взаимо-действия </a:t>
            </a:r>
          </a:p>
          <a:p>
            <a:pPr>
              <a:spcBef>
                <a:spcPct val="50000"/>
              </a:spcBef>
            </a:pPr>
            <a:r>
              <a:rPr lang="ru-RU" sz="800" b="1">
                <a:solidFill>
                  <a:schemeClr val="accent2"/>
                </a:solidFill>
              </a:rPr>
              <a:t>с учреждениями дополнительного образования детей,</a:t>
            </a:r>
            <a:r>
              <a:rPr lang="ru-RU" sz="800" b="1">
                <a:solidFill>
                  <a:srgbClr val="003399"/>
                </a:solidFill>
              </a:rPr>
              <a:t>  учреждениями культуры и спорта, обеспечивающих организацию внеурочной деятельности</a:t>
            </a:r>
          </a:p>
          <a:p>
            <a:r>
              <a:rPr lang="ru-RU" sz="800" b="1">
                <a:solidFill>
                  <a:schemeClr val="accent2"/>
                </a:solidFill>
              </a:rPr>
              <a:t>Органи-зация взаимо-действия </a:t>
            </a:r>
          </a:p>
          <a:p>
            <a:r>
              <a:rPr lang="ru-RU" sz="800" b="1">
                <a:solidFill>
                  <a:schemeClr val="accent2"/>
                </a:solidFill>
              </a:rPr>
              <a:t>с граж-данскими институ-тами</a:t>
            </a:r>
            <a:br>
              <a:rPr lang="ru-RU" sz="800" b="1">
                <a:solidFill>
                  <a:schemeClr val="accent2"/>
                </a:solidFill>
              </a:rPr>
            </a:br>
            <a:r>
              <a:rPr lang="ru-RU" sz="800" b="1">
                <a:solidFill>
                  <a:schemeClr val="accent2"/>
                </a:solidFill>
              </a:rPr>
              <a:t/>
            </a:r>
            <a:br>
              <a:rPr lang="ru-RU" sz="800" b="1">
                <a:solidFill>
                  <a:schemeClr val="accent2"/>
                </a:solidFill>
              </a:rPr>
            </a:br>
            <a:endParaRPr lang="ru-RU" sz="900" b="1">
              <a:solidFill>
                <a:schemeClr val="accent2"/>
              </a:solidFill>
            </a:endParaRPr>
          </a:p>
        </p:txBody>
      </p:sp>
      <p:sp>
        <p:nvSpPr>
          <p:cNvPr id="192536" name="Text Box 24"/>
          <p:cNvSpPr txBox="1">
            <a:spLocks noChangeArrowheads="1"/>
          </p:cNvSpPr>
          <p:nvPr/>
        </p:nvSpPr>
        <p:spPr bwMode="auto">
          <a:xfrm>
            <a:off x="7524750" y="1484313"/>
            <a:ext cx="1368425" cy="468312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00">
                <a:solidFill>
                  <a:schemeClr val="hlink"/>
                </a:solidFill>
              </a:rPr>
              <a:t>МОН РФ, органы исполнительной власти субъектов РФ</a:t>
            </a:r>
            <a:endParaRPr lang="ru-RU" sz="8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2537" name="Text Box 25"/>
          <p:cNvSpPr txBox="1">
            <a:spLocks noChangeArrowheads="1"/>
          </p:cNvSpPr>
          <p:nvPr/>
        </p:nvSpPr>
        <p:spPr bwMode="auto">
          <a:xfrm>
            <a:off x="7092950" y="2997200"/>
            <a:ext cx="257175" cy="38957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</a:t>
            </a:r>
          </a:p>
          <a:p>
            <a:pPr>
              <a:spcBef>
                <a:spcPct val="50000"/>
              </a:spcBef>
              <a:defRPr/>
            </a:pPr>
            <a:endParaRPr lang="ru-RU" sz="7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</a:t>
            </a:r>
          </a:p>
          <a:p>
            <a:pPr>
              <a:spcBef>
                <a:spcPct val="50000"/>
              </a:spcBef>
              <a:defRPr/>
            </a:pPr>
            <a:endParaRPr lang="ru-RU" sz="7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</a:p>
          <a:p>
            <a:pPr>
              <a:spcBef>
                <a:spcPct val="50000"/>
              </a:spcBef>
              <a:defRPr/>
            </a:pPr>
            <a:r>
              <a:rPr lang="ru-RU" sz="7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Ь</a:t>
            </a:r>
          </a:p>
          <a:p>
            <a:pPr>
              <a:spcBef>
                <a:spcPct val="50000"/>
              </a:spcBef>
              <a:defRPr/>
            </a:pPr>
            <a:endParaRPr lang="ru-RU" sz="7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2538" name="Text Box 26"/>
          <p:cNvSpPr txBox="1">
            <a:spLocks noChangeArrowheads="1"/>
          </p:cNvSpPr>
          <p:nvPr/>
        </p:nvSpPr>
        <p:spPr bwMode="auto">
          <a:xfrm>
            <a:off x="7524750" y="2060575"/>
            <a:ext cx="1368425" cy="107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00">
                <a:solidFill>
                  <a:schemeClr val="hlink"/>
                </a:solidFill>
              </a:rPr>
              <a:t>МОН РФ, органы исполнительной власти субъектов РФ, органы местного самоуправления, административно-управлденческий персонал ОУ, СМИ</a:t>
            </a:r>
            <a:endParaRPr lang="ru-RU" sz="8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2539" name="Text Box 27"/>
          <p:cNvSpPr txBox="1">
            <a:spLocks noChangeArrowheads="1"/>
          </p:cNvSpPr>
          <p:nvPr/>
        </p:nvSpPr>
        <p:spPr bwMode="auto">
          <a:xfrm>
            <a:off x="7524750" y="5084763"/>
            <a:ext cx="1368425" cy="34607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Стажировочные площадки во всех ФО</a:t>
            </a:r>
          </a:p>
        </p:txBody>
      </p:sp>
      <p:sp>
        <p:nvSpPr>
          <p:cNvPr id="192540" name="Text Box 28"/>
          <p:cNvSpPr txBox="1">
            <a:spLocks noChangeArrowheads="1"/>
          </p:cNvSpPr>
          <p:nvPr/>
        </p:nvSpPr>
        <p:spPr bwMode="auto">
          <a:xfrm>
            <a:off x="7740650" y="5661025"/>
            <a:ext cx="935038" cy="1019175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lIns="18000" tIns="45715" rIns="18000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00" b="1">
                <a:effectLst>
                  <a:outerShdw blurRad="38100" dist="38100" dir="2700000" algn="tl">
                    <a:srgbClr val="C0C0C0"/>
                  </a:outerShdw>
                </a:effectLst>
              </a:rPr>
              <a:t>Все общеобразовательные учреждения РФ, имеющие ступень НОО</a:t>
            </a:r>
          </a:p>
          <a:p>
            <a:pPr>
              <a:spcBef>
                <a:spcPct val="50000"/>
              </a:spcBef>
              <a:defRPr/>
            </a:pPr>
            <a:r>
              <a:rPr lang="ru-RU" sz="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6414" name="Text Box 29"/>
          <p:cNvSpPr txBox="1">
            <a:spLocks noChangeArrowheads="1"/>
          </p:cNvSpPr>
          <p:nvPr/>
        </p:nvSpPr>
        <p:spPr bwMode="auto">
          <a:xfrm>
            <a:off x="4284663" y="1773238"/>
            <a:ext cx="1800225" cy="590550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chemeClr val="accent2"/>
                </a:solidFill>
              </a:rPr>
              <a:t>Определение норматива финансирования ФГОС и формирование бюджета в субъектах РФ</a:t>
            </a:r>
          </a:p>
        </p:txBody>
      </p:sp>
      <p:sp>
        <p:nvSpPr>
          <p:cNvPr id="16415" name="Text Box 30"/>
          <p:cNvSpPr txBox="1">
            <a:spLocks noChangeArrowheads="1"/>
          </p:cNvSpPr>
          <p:nvPr/>
        </p:nvSpPr>
        <p:spPr bwMode="auto">
          <a:xfrm>
            <a:off x="4284663" y="3213100"/>
            <a:ext cx="1800225" cy="836613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chemeClr val="accent2"/>
                </a:solidFill>
              </a:rPr>
              <a:t>Реализация ООП НОО в ОУ, которые готовы к реализации ФГОС</a:t>
            </a:r>
          </a:p>
          <a:p>
            <a:pPr>
              <a:spcBef>
                <a:spcPct val="50000"/>
              </a:spcBef>
            </a:pPr>
            <a:endParaRPr lang="ru-RU" sz="8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endParaRPr lang="ru-RU" sz="800">
              <a:solidFill>
                <a:schemeClr val="accent2"/>
              </a:solidFill>
            </a:endParaRPr>
          </a:p>
        </p:txBody>
      </p:sp>
      <p:sp>
        <p:nvSpPr>
          <p:cNvPr id="16416" name="Text Box 31"/>
          <p:cNvSpPr txBox="1">
            <a:spLocks noChangeArrowheads="1"/>
          </p:cNvSpPr>
          <p:nvPr/>
        </p:nvSpPr>
        <p:spPr bwMode="auto">
          <a:xfrm>
            <a:off x="4500563" y="6092825"/>
            <a:ext cx="1511300" cy="53022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chemeClr val="accent2"/>
                </a:solidFill>
              </a:rPr>
              <a:t>Реализация ООП НОО в ОУ в штатном режиме</a:t>
            </a:r>
          </a:p>
          <a:p>
            <a:pPr>
              <a:spcBef>
                <a:spcPct val="50000"/>
              </a:spcBef>
            </a:pPr>
            <a:endParaRPr lang="ru-RU" sz="800">
              <a:solidFill>
                <a:schemeClr val="accent2"/>
              </a:solidFill>
            </a:endParaRPr>
          </a:p>
        </p:txBody>
      </p:sp>
      <p:sp>
        <p:nvSpPr>
          <p:cNvPr id="16417" name="Text Box 32"/>
          <p:cNvSpPr txBox="1">
            <a:spLocks noChangeArrowheads="1"/>
          </p:cNvSpPr>
          <p:nvPr/>
        </p:nvSpPr>
        <p:spPr bwMode="auto">
          <a:xfrm>
            <a:off x="4284663" y="2420938"/>
            <a:ext cx="1800225" cy="223837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chemeClr val="accent2"/>
                </a:solidFill>
              </a:rPr>
              <a:t>Оснащение учебных помещений</a:t>
            </a:r>
          </a:p>
        </p:txBody>
      </p:sp>
      <p:sp>
        <p:nvSpPr>
          <p:cNvPr id="192545" name="Text Box 33"/>
          <p:cNvSpPr txBox="1">
            <a:spLocks noChangeArrowheads="1"/>
          </p:cNvSpPr>
          <p:nvPr/>
        </p:nvSpPr>
        <p:spPr bwMode="auto">
          <a:xfrm>
            <a:off x="3276600" y="3933825"/>
            <a:ext cx="790575" cy="2903538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sz="9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ru-RU" sz="9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900">
                <a:solidFill>
                  <a:schemeClr val="accent2"/>
                </a:solidFill>
              </a:rPr>
              <a:t>Широкое информи-рование </a:t>
            </a:r>
            <a:br>
              <a:rPr lang="ru-RU" sz="900">
                <a:solidFill>
                  <a:schemeClr val="accent2"/>
                </a:solidFill>
              </a:rPr>
            </a:br>
            <a:r>
              <a:rPr lang="ru-RU" sz="900">
                <a:solidFill>
                  <a:schemeClr val="accent2"/>
                </a:solidFill>
              </a:rPr>
              <a:t>о ходе и первых результа-тах введения ФГОС НОО</a:t>
            </a:r>
          </a:p>
          <a:p>
            <a:pPr>
              <a:spcBef>
                <a:spcPct val="50000"/>
              </a:spcBef>
              <a:defRPr/>
            </a:pPr>
            <a:r>
              <a:rPr lang="ru-RU" sz="900">
                <a:solidFill>
                  <a:schemeClr val="accent2"/>
                </a:solidFill>
              </a:rPr>
              <a:t>Повышение квалификации</a:t>
            </a:r>
          </a:p>
          <a:p>
            <a:pPr>
              <a:spcBef>
                <a:spcPct val="50000"/>
              </a:spcBef>
              <a:defRPr/>
            </a:pPr>
            <a:endParaRPr lang="ru-RU" sz="10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ru-RU" sz="8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419" name="Rectangle 34"/>
          <p:cNvSpPr>
            <a:spLocks noChangeArrowheads="1"/>
          </p:cNvSpPr>
          <p:nvPr/>
        </p:nvSpPr>
        <p:spPr bwMode="auto">
          <a:xfrm>
            <a:off x="0" y="0"/>
            <a:ext cx="9144000" cy="736600"/>
          </a:xfrm>
          <a:prstGeom prst="rect">
            <a:avLst/>
          </a:prstGeom>
          <a:solidFill>
            <a:srgbClr val="003399"/>
          </a:solidFill>
          <a:ln w="9525">
            <a:solidFill>
              <a:srgbClr val="0033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Проектные механизмы</a:t>
            </a:r>
            <a:r>
              <a:rPr lang="ru-RU" sz="2500" b="1">
                <a:solidFill>
                  <a:schemeClr val="bg1"/>
                </a:solidFill>
              </a:rPr>
              <a:t> </a:t>
            </a:r>
            <a:r>
              <a:rPr lang="ru-RU" sz="2000" b="1">
                <a:solidFill>
                  <a:schemeClr val="bg1"/>
                </a:solidFill>
              </a:rPr>
              <a:t>управления: </a:t>
            </a:r>
            <a:r>
              <a:rPr lang="ru-RU" b="1">
                <a:solidFill>
                  <a:schemeClr val="bg1"/>
                </a:solidFill>
              </a:rPr>
              <a:t>сетевой график введения ФГОС</a:t>
            </a:r>
          </a:p>
        </p:txBody>
      </p:sp>
      <p:sp>
        <p:nvSpPr>
          <p:cNvPr id="16420" name="Text Box 35"/>
          <p:cNvSpPr txBox="1">
            <a:spLocks noChangeArrowheads="1"/>
          </p:cNvSpPr>
          <p:nvPr/>
        </p:nvSpPr>
        <p:spPr bwMode="auto">
          <a:xfrm>
            <a:off x="755650" y="4149725"/>
            <a:ext cx="2309813" cy="468313"/>
          </a:xfrm>
          <a:prstGeom prst="rect">
            <a:avLst/>
          </a:prstGeom>
          <a:solidFill>
            <a:srgbClr val="F4DDD4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rgbClr val="FF0066"/>
                </a:solidFill>
              </a:rPr>
              <a:t>Приказ МОН РФ «О введении ФГОС С(П)ОО»</a:t>
            </a:r>
            <a:r>
              <a:rPr lang="ru-RU" sz="800">
                <a:solidFill>
                  <a:srgbClr val="990000"/>
                </a:solidFill>
              </a:rPr>
              <a:t> </a:t>
            </a:r>
            <a:br>
              <a:rPr lang="ru-RU" sz="800">
                <a:solidFill>
                  <a:srgbClr val="990000"/>
                </a:solidFill>
              </a:rPr>
            </a:br>
            <a:endParaRPr lang="ru-RU" sz="800">
              <a:solidFill>
                <a:srgbClr val="990000"/>
              </a:solidFill>
            </a:endParaRPr>
          </a:p>
        </p:txBody>
      </p:sp>
      <p:sp>
        <p:nvSpPr>
          <p:cNvPr id="16421" name="Text Box 36"/>
          <p:cNvSpPr txBox="1">
            <a:spLocks noChangeArrowheads="1"/>
          </p:cNvSpPr>
          <p:nvPr/>
        </p:nvSpPr>
        <p:spPr bwMode="auto">
          <a:xfrm>
            <a:off x="5292725" y="4005263"/>
            <a:ext cx="792163" cy="160337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00">
                <a:solidFill>
                  <a:schemeClr val="accent2"/>
                </a:solidFill>
              </a:rPr>
              <a:t>Создание и реализация системы оценки достижения планируемых результатов в ОУ</a:t>
            </a:r>
          </a:p>
        </p:txBody>
      </p:sp>
      <p:sp>
        <p:nvSpPr>
          <p:cNvPr id="16422" name="Text Box 37"/>
          <p:cNvSpPr txBox="1">
            <a:spLocks noChangeArrowheads="1"/>
          </p:cNvSpPr>
          <p:nvPr/>
        </p:nvSpPr>
        <p:spPr bwMode="auto">
          <a:xfrm>
            <a:off x="0" y="3068638"/>
            <a:ext cx="720725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сен.10</a:t>
            </a:r>
          </a:p>
        </p:txBody>
      </p:sp>
      <p:sp>
        <p:nvSpPr>
          <p:cNvPr id="16423" name="Text Box 38"/>
          <p:cNvSpPr txBox="1">
            <a:spLocks noChangeArrowheads="1"/>
          </p:cNvSpPr>
          <p:nvPr/>
        </p:nvSpPr>
        <p:spPr bwMode="auto">
          <a:xfrm>
            <a:off x="0" y="4581525"/>
            <a:ext cx="730250" cy="2746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янв.11-</a:t>
            </a:r>
          </a:p>
        </p:txBody>
      </p:sp>
      <p:sp>
        <p:nvSpPr>
          <p:cNvPr id="16424" name="Text Box 39"/>
          <p:cNvSpPr txBox="1">
            <a:spLocks noChangeArrowheads="1"/>
          </p:cNvSpPr>
          <p:nvPr/>
        </p:nvSpPr>
        <p:spPr bwMode="auto">
          <a:xfrm>
            <a:off x="-107950" y="4941888"/>
            <a:ext cx="827088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bg1"/>
                </a:solidFill>
              </a:rPr>
              <a:t>-май.11</a:t>
            </a:r>
          </a:p>
        </p:txBody>
      </p:sp>
      <p:sp>
        <p:nvSpPr>
          <p:cNvPr id="16425" name="Text Box 40"/>
          <p:cNvSpPr txBox="1">
            <a:spLocks noChangeArrowheads="1"/>
          </p:cNvSpPr>
          <p:nvPr/>
        </p:nvSpPr>
        <p:spPr bwMode="auto">
          <a:xfrm>
            <a:off x="-107950" y="5300663"/>
            <a:ext cx="900113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1200" b="1">
                <a:solidFill>
                  <a:schemeClr val="accent2"/>
                </a:solidFill>
              </a:rPr>
              <a:t>июн.11-</a:t>
            </a:r>
          </a:p>
        </p:txBody>
      </p:sp>
      <p:sp>
        <p:nvSpPr>
          <p:cNvPr id="192553" name="Text Box 41"/>
          <p:cNvSpPr txBox="1">
            <a:spLocks noChangeArrowheads="1"/>
          </p:cNvSpPr>
          <p:nvPr/>
        </p:nvSpPr>
        <p:spPr bwMode="auto">
          <a:xfrm>
            <a:off x="755650" y="3644900"/>
            <a:ext cx="2303463" cy="468313"/>
          </a:xfrm>
          <a:prstGeom prst="rect">
            <a:avLst/>
          </a:prstGeom>
          <a:solidFill>
            <a:srgbClr val="F4DDD4"/>
          </a:solidFill>
          <a:ln w="952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00">
                <a:solidFill>
                  <a:srgbClr val="FF0066"/>
                </a:solidFill>
              </a:rPr>
              <a:t>Приказ МОН РФ «О введении ФГОС ООО»</a:t>
            </a:r>
            <a:r>
              <a:rPr lang="ru-RU" sz="800">
                <a:solidFill>
                  <a:srgbClr val="990000"/>
                </a:solidFill>
              </a:rPr>
              <a:t> </a:t>
            </a:r>
            <a:br>
              <a:rPr lang="ru-RU" sz="800">
                <a:solidFill>
                  <a:srgbClr val="990000"/>
                </a:solidFill>
              </a:rPr>
            </a:br>
            <a:r>
              <a:rPr lang="ru-RU" sz="800">
                <a:solidFill>
                  <a:srgbClr val="990000"/>
                </a:solidFill>
              </a:rPr>
              <a:t/>
            </a:r>
            <a:br>
              <a:rPr lang="ru-RU" sz="800">
                <a:solidFill>
                  <a:srgbClr val="990000"/>
                </a:solidFill>
              </a:rPr>
            </a:br>
            <a:endParaRPr lang="ru-RU" sz="800" b="1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2554" name="Text Box 42"/>
          <p:cNvSpPr txBox="1">
            <a:spLocks noChangeArrowheads="1"/>
          </p:cNvSpPr>
          <p:nvPr/>
        </p:nvSpPr>
        <p:spPr bwMode="auto">
          <a:xfrm>
            <a:off x="755650" y="4724400"/>
            <a:ext cx="2303463" cy="407988"/>
          </a:xfrm>
          <a:prstGeom prst="rect">
            <a:avLst/>
          </a:prstGeom>
          <a:solidFill>
            <a:srgbClr val="F4DDD4"/>
          </a:solidFill>
          <a:ln w="952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00">
                <a:solidFill>
                  <a:srgbClr val="FF0066"/>
                </a:solidFill>
              </a:rPr>
              <a:t>Примерная ООП ООО</a:t>
            </a:r>
          </a:p>
          <a:p>
            <a:pPr>
              <a:spcBef>
                <a:spcPct val="50000"/>
              </a:spcBef>
              <a:defRPr/>
            </a:pPr>
            <a:endParaRPr lang="ru-RU" sz="800" b="1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2555" name="Text Box 43"/>
          <p:cNvSpPr txBox="1">
            <a:spLocks noChangeArrowheads="1"/>
          </p:cNvSpPr>
          <p:nvPr/>
        </p:nvSpPr>
        <p:spPr bwMode="auto">
          <a:xfrm>
            <a:off x="3276600" y="1484313"/>
            <a:ext cx="790575" cy="2559050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sz="9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ru-RU" sz="900">
                <a:solidFill>
                  <a:schemeClr val="accent2"/>
                </a:solidFill>
              </a:rPr>
              <a:t>Широкое информи-рование </a:t>
            </a:r>
            <a:br>
              <a:rPr lang="ru-RU" sz="900">
                <a:solidFill>
                  <a:schemeClr val="accent2"/>
                </a:solidFill>
              </a:rPr>
            </a:br>
            <a:r>
              <a:rPr lang="ru-RU" sz="900">
                <a:solidFill>
                  <a:schemeClr val="accent2"/>
                </a:solidFill>
              </a:rPr>
              <a:t>об особенностях  ФГОС</a:t>
            </a:r>
          </a:p>
          <a:p>
            <a:pPr>
              <a:spcBef>
                <a:spcPct val="50000"/>
              </a:spcBef>
              <a:defRPr/>
            </a:pPr>
            <a:r>
              <a:rPr lang="ru-RU" sz="900">
                <a:solidFill>
                  <a:schemeClr val="accent2"/>
                </a:solidFill>
              </a:rPr>
              <a:t>Подготовка тьюторов - повышение квалификации </a:t>
            </a:r>
          </a:p>
          <a:p>
            <a:pPr>
              <a:spcBef>
                <a:spcPct val="50000"/>
              </a:spcBef>
              <a:defRPr/>
            </a:pPr>
            <a:endParaRPr lang="ru-RU" sz="9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ru-RU" sz="9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429" name="Text Box 44"/>
          <p:cNvSpPr txBox="1">
            <a:spLocks noChangeArrowheads="1"/>
          </p:cNvSpPr>
          <p:nvPr/>
        </p:nvSpPr>
        <p:spPr bwMode="auto">
          <a:xfrm>
            <a:off x="7524750" y="3213100"/>
            <a:ext cx="1368425" cy="1752600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chemeClr val="hlink"/>
                </a:solidFill>
              </a:rPr>
              <a:t>МОН РФ; органы исполнительной власти субъектов РФ; органы местного самоуправления; административно-управленческий персонал и педагоги ОУ, готовых к введению ФГОС; профессиональное сообщество, СМИ</a:t>
            </a:r>
          </a:p>
          <a:p>
            <a:pPr>
              <a:spcBef>
                <a:spcPct val="50000"/>
              </a:spcBef>
            </a:pPr>
            <a:endParaRPr lang="ru-RU" sz="800">
              <a:solidFill>
                <a:schemeClr val="hlink"/>
              </a:solidFill>
            </a:endParaRPr>
          </a:p>
        </p:txBody>
      </p:sp>
      <p:sp>
        <p:nvSpPr>
          <p:cNvPr id="192557" name="Text Box 45"/>
          <p:cNvSpPr txBox="1">
            <a:spLocks noChangeArrowheads="1"/>
          </p:cNvSpPr>
          <p:nvPr/>
        </p:nvSpPr>
        <p:spPr bwMode="auto">
          <a:xfrm>
            <a:off x="755650" y="6092825"/>
            <a:ext cx="2303463" cy="407988"/>
          </a:xfrm>
          <a:prstGeom prst="rect">
            <a:avLst/>
          </a:prstGeom>
          <a:solidFill>
            <a:srgbClr val="F4DDD4"/>
          </a:solidFill>
          <a:ln w="9525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800">
                <a:solidFill>
                  <a:srgbClr val="FF0066"/>
                </a:solidFill>
              </a:rPr>
              <a:t>Примерная ООП С(П)ОО</a:t>
            </a:r>
          </a:p>
          <a:p>
            <a:pPr>
              <a:spcBef>
                <a:spcPct val="50000"/>
              </a:spcBef>
              <a:defRPr/>
            </a:pPr>
            <a:endParaRPr lang="ru-RU" sz="800" b="1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431" name="Text Box 46"/>
          <p:cNvSpPr txBox="1">
            <a:spLocks noChangeArrowheads="1"/>
          </p:cNvSpPr>
          <p:nvPr/>
        </p:nvSpPr>
        <p:spPr bwMode="auto">
          <a:xfrm>
            <a:off x="4284663" y="2781300"/>
            <a:ext cx="1800225" cy="346075"/>
          </a:xfrm>
          <a:prstGeom prst="rect">
            <a:avLst/>
          </a:prstGeom>
          <a:solidFill>
            <a:srgbClr val="DEF1F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">
                <a:solidFill>
                  <a:schemeClr val="accent2"/>
                </a:solidFill>
              </a:rPr>
              <a:t>Комплектование учебных фондов библиотек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B0AFA56-DA95-4A3B-96F5-0F88CD879057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Нормативное обеспечение введения ФГОС 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107950" y="1557338"/>
            <a:ext cx="8496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accent2"/>
              </a:solidFill>
            </a:endParaRPr>
          </a:p>
          <a:p>
            <a:endParaRPr lang="ru-RU" b="1">
              <a:solidFill>
                <a:schemeClr val="accent2"/>
              </a:solidFill>
            </a:endParaRPr>
          </a:p>
        </p:txBody>
      </p:sp>
      <p:graphicFrame>
        <p:nvGraphicFramePr>
          <p:cNvPr id="168984" name="Group 24"/>
          <p:cNvGraphicFramePr>
            <a:graphicFrameLocks noGrp="1"/>
          </p:cNvGraphicFramePr>
          <p:nvPr/>
        </p:nvGraphicFramePr>
        <p:xfrm>
          <a:off x="755650" y="1397000"/>
          <a:ext cx="7993063" cy="4716463"/>
        </p:xfrm>
        <a:graphic>
          <a:graphicData uri="http://schemas.openxmlformats.org/drawingml/2006/table">
            <a:tbl>
              <a:tblPr/>
              <a:tblGrid>
                <a:gridCol w="3816350"/>
                <a:gridCol w="4176713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Федеральный уровень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Уровень образовательного учреждения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7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Примерная основная образовательная  программа начального общего образования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Плана-график введения ФГОС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Инструктивно-методическое письмо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Порядок проведения экспертизы учебников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Федеральный перечень учебников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 требования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Основная образовательная  программа начального общего образования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Нормативная база образовательного учреждения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1871E87-5345-4CD4-8350-42B69B538455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18435" name="AutoShape 2"/>
          <p:cNvSpPr>
            <a:spLocks noChangeArrowheads="1"/>
          </p:cNvSpPr>
          <p:nvPr/>
        </p:nvSpPr>
        <p:spPr bwMode="auto">
          <a:xfrm rot="2616156">
            <a:off x="1562100" y="4562475"/>
            <a:ext cx="2797175" cy="250825"/>
          </a:xfrm>
          <a:prstGeom prst="rightArrow">
            <a:avLst>
              <a:gd name="adj1" fmla="val 50000"/>
              <a:gd name="adj2" fmla="val 2787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6" name="AutoShape 3"/>
          <p:cNvSpPr>
            <a:spLocks noChangeArrowheads="1"/>
          </p:cNvSpPr>
          <p:nvPr/>
        </p:nvSpPr>
        <p:spPr bwMode="auto">
          <a:xfrm rot="7025875">
            <a:off x="753268" y="4348957"/>
            <a:ext cx="1541463" cy="152400"/>
          </a:xfrm>
          <a:prstGeom prst="rightArrow">
            <a:avLst>
              <a:gd name="adj1" fmla="val 50000"/>
              <a:gd name="adj2" fmla="val 25286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4"/>
          <p:cNvSpPr>
            <a:spLocks noChangeArrowheads="1"/>
          </p:cNvSpPr>
          <p:nvPr/>
        </p:nvSpPr>
        <p:spPr bwMode="auto">
          <a:xfrm rot="5400000">
            <a:off x="1831975" y="2206625"/>
            <a:ext cx="831850" cy="533400"/>
          </a:xfrm>
          <a:prstGeom prst="rightArrow">
            <a:avLst>
              <a:gd name="adj1" fmla="val 50000"/>
              <a:gd name="adj2" fmla="val 389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AutoShape 5"/>
          <p:cNvSpPr>
            <a:spLocks noChangeArrowheads="1"/>
          </p:cNvSpPr>
          <p:nvPr/>
        </p:nvSpPr>
        <p:spPr bwMode="auto">
          <a:xfrm rot="1516916">
            <a:off x="2514600" y="2438400"/>
            <a:ext cx="2590800" cy="273050"/>
          </a:xfrm>
          <a:prstGeom prst="rightArrow">
            <a:avLst>
              <a:gd name="adj1" fmla="val 50000"/>
              <a:gd name="adj2" fmla="val 23720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6858000" y="2514600"/>
            <a:ext cx="2286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ct val="40000"/>
              </a:spcAft>
            </a:pPr>
            <a:endParaRPr lang="ru-RU" sz="1600" b="1">
              <a:solidFill>
                <a:srgbClr val="000080"/>
              </a:solidFill>
            </a:endParaRPr>
          </a:p>
          <a:p>
            <a:pPr>
              <a:spcAft>
                <a:spcPct val="40000"/>
              </a:spcAft>
            </a:pPr>
            <a:r>
              <a:rPr lang="ru-RU" sz="1600" b="1">
                <a:solidFill>
                  <a:srgbClr val="000080"/>
                </a:solidFill>
              </a:rPr>
              <a:t>М.Б.</a:t>
            </a:r>
            <a:r>
              <a:rPr lang="en-US" sz="1600" b="1" baseline="-25000">
                <a:solidFill>
                  <a:srgbClr val="000080"/>
                </a:solidFill>
              </a:rPr>
              <a:t>i </a:t>
            </a:r>
            <a:r>
              <a:rPr lang="en-US" sz="1600" b="1">
                <a:solidFill>
                  <a:srgbClr val="000080"/>
                </a:solidFill>
              </a:rPr>
              <a:t>– </a:t>
            </a:r>
            <a:r>
              <a:rPr lang="ru-RU" sz="1600" b="1">
                <a:solidFill>
                  <a:srgbClr val="000080"/>
                </a:solidFill>
              </a:rPr>
              <a:t>местный бюджет </a:t>
            </a:r>
            <a:r>
              <a:rPr lang="en-US" sz="1600" b="1">
                <a:solidFill>
                  <a:srgbClr val="000080"/>
                </a:solidFill>
              </a:rPr>
              <a:t>i-</a:t>
            </a:r>
            <a:r>
              <a:rPr lang="ru-RU" sz="1600" b="1">
                <a:solidFill>
                  <a:srgbClr val="000080"/>
                </a:solidFill>
              </a:rPr>
              <a:t>го муниципального образования</a:t>
            </a:r>
          </a:p>
          <a:p>
            <a:pPr>
              <a:spcAft>
                <a:spcPct val="40000"/>
              </a:spcAft>
            </a:pPr>
            <a:r>
              <a:rPr lang="en-US" sz="1600" b="1">
                <a:solidFill>
                  <a:srgbClr val="000080"/>
                </a:solidFill>
              </a:rPr>
              <a:t>N</a:t>
            </a:r>
            <a:r>
              <a:rPr lang="ru-RU" sz="1600" b="1">
                <a:solidFill>
                  <a:srgbClr val="000080"/>
                </a:solidFill>
              </a:rPr>
              <a:t> - норматив</a:t>
            </a:r>
            <a:endParaRPr lang="en-US" sz="1600" b="1">
              <a:solidFill>
                <a:srgbClr val="000080"/>
              </a:solidFill>
            </a:endParaRPr>
          </a:p>
          <a:p>
            <a:pPr>
              <a:spcAft>
                <a:spcPct val="40000"/>
              </a:spcAft>
            </a:pPr>
            <a:r>
              <a:rPr lang="ru-RU" sz="1600" b="1">
                <a:solidFill>
                  <a:srgbClr val="000080"/>
                </a:solidFill>
              </a:rPr>
              <a:t>г/с – город/село</a:t>
            </a:r>
          </a:p>
          <a:p>
            <a:pPr>
              <a:spcAft>
                <a:spcPct val="40000"/>
              </a:spcAft>
            </a:pPr>
            <a:r>
              <a:rPr lang="en-US" sz="1600" b="1">
                <a:solidFill>
                  <a:srgbClr val="000080"/>
                </a:solidFill>
              </a:rPr>
              <a:t>K</a:t>
            </a:r>
            <a:r>
              <a:rPr lang="en-US" sz="1600" b="1" baseline="-25000">
                <a:solidFill>
                  <a:srgbClr val="000080"/>
                </a:solidFill>
              </a:rPr>
              <a:t>i</a:t>
            </a:r>
            <a:r>
              <a:rPr lang="ru-RU" sz="1600" b="1">
                <a:solidFill>
                  <a:srgbClr val="000080"/>
                </a:solidFill>
              </a:rPr>
              <a:t> – численность школьников в МО</a:t>
            </a:r>
            <a:endParaRPr lang="en-US" sz="1600" b="1">
              <a:solidFill>
                <a:srgbClr val="000080"/>
              </a:solidFill>
            </a:endParaRPr>
          </a:p>
          <a:p>
            <a:pPr>
              <a:spcAft>
                <a:spcPct val="40000"/>
              </a:spcAft>
            </a:pPr>
            <a:r>
              <a:rPr lang="en-US" sz="1600" b="1">
                <a:solidFill>
                  <a:srgbClr val="000080"/>
                </a:solidFill>
              </a:rPr>
              <a:t>k</a:t>
            </a:r>
            <a:r>
              <a:rPr lang="en-US" sz="1600" b="1" baseline="-25000">
                <a:solidFill>
                  <a:srgbClr val="000080"/>
                </a:solidFill>
              </a:rPr>
              <a:t>i</a:t>
            </a:r>
            <a:r>
              <a:rPr lang="ru-RU" sz="1600" b="1">
                <a:solidFill>
                  <a:srgbClr val="000080"/>
                </a:solidFill>
              </a:rPr>
              <a:t> – численность школьников в ОУ</a:t>
            </a:r>
            <a:endParaRPr lang="en-US" sz="1600" b="1">
              <a:solidFill>
                <a:srgbClr val="000080"/>
              </a:solidFill>
            </a:endParaRPr>
          </a:p>
          <a:p>
            <a:pPr>
              <a:spcAft>
                <a:spcPct val="40000"/>
              </a:spcAft>
            </a:pPr>
            <a:r>
              <a:rPr lang="ru-RU" sz="2400" b="1">
                <a:solidFill>
                  <a:srgbClr val="000080"/>
                </a:solidFill>
                <a:sym typeface="Symbol" pitchFamily="18" charset="2"/>
              </a:rPr>
              <a:t></a:t>
            </a:r>
            <a:r>
              <a:rPr lang="en-US" sz="2400" b="1" baseline="-25000">
                <a:solidFill>
                  <a:srgbClr val="000080"/>
                </a:solidFill>
                <a:sym typeface="Symbol" pitchFamily="18" charset="2"/>
              </a:rPr>
              <a:t>i</a:t>
            </a:r>
            <a:r>
              <a:rPr lang="ru-RU" sz="1600" b="1">
                <a:solidFill>
                  <a:srgbClr val="000080"/>
                </a:solidFill>
                <a:sym typeface="Symbol" pitchFamily="18" charset="2"/>
              </a:rPr>
              <a:t> – коммунальные расходы</a:t>
            </a:r>
          </a:p>
          <a:p>
            <a:endParaRPr lang="ru-RU" sz="1600" b="1">
              <a:solidFill>
                <a:srgbClr val="000080"/>
              </a:solidFill>
            </a:endParaRPr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533400" y="1371600"/>
            <a:ext cx="5867400" cy="6858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25400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>
                <a:solidFill>
                  <a:srgbClr val="000080"/>
                </a:solidFill>
              </a:rPr>
              <a:t>Региональный бюджет</a:t>
            </a:r>
          </a:p>
          <a:p>
            <a:pPr algn="ctr"/>
            <a:r>
              <a:rPr lang="ru-RU" sz="1600" b="1">
                <a:solidFill>
                  <a:srgbClr val="000080"/>
                </a:solidFill>
              </a:rPr>
              <a:t>(«Образование»: учебные расходы +  зарплата)</a:t>
            </a:r>
          </a:p>
        </p:txBody>
      </p:sp>
      <p:sp>
        <p:nvSpPr>
          <p:cNvPr id="18441" name="Text Box 8"/>
          <p:cNvSpPr txBox="1">
            <a:spLocks noChangeArrowheads="1"/>
          </p:cNvSpPr>
          <p:nvPr/>
        </p:nvSpPr>
        <p:spPr bwMode="auto">
          <a:xfrm>
            <a:off x="4953000" y="2819400"/>
            <a:ext cx="1143000" cy="860425"/>
          </a:xfrm>
          <a:prstGeom prst="rect">
            <a:avLst/>
          </a:prstGeom>
          <a:solidFill>
            <a:srgbClr val="FFCC99">
              <a:alpha val="50195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sz="2000" b="1">
                <a:solidFill>
                  <a:srgbClr val="FF0000"/>
                </a:solidFill>
              </a:rPr>
              <a:t>М.Б.</a:t>
            </a:r>
            <a:r>
              <a:rPr lang="ru-RU" sz="2000" b="1" baseline="-25000">
                <a:solidFill>
                  <a:srgbClr val="FF0000"/>
                </a:solidFill>
              </a:rPr>
              <a:t>2</a:t>
            </a:r>
            <a:endParaRPr lang="ru-RU" sz="2000"/>
          </a:p>
        </p:txBody>
      </p:sp>
      <p:sp>
        <p:nvSpPr>
          <p:cNvPr id="18442" name="Text Box 9"/>
          <p:cNvSpPr txBox="1">
            <a:spLocks noChangeArrowheads="1"/>
          </p:cNvSpPr>
          <p:nvPr/>
        </p:nvSpPr>
        <p:spPr bwMode="auto">
          <a:xfrm>
            <a:off x="609600" y="2892425"/>
            <a:ext cx="1828800" cy="862013"/>
          </a:xfrm>
          <a:prstGeom prst="rect">
            <a:avLst/>
          </a:prstGeom>
          <a:solidFill>
            <a:srgbClr val="FFCC99">
              <a:alpha val="50195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000" b="1">
                <a:solidFill>
                  <a:srgbClr val="FF0000"/>
                </a:solidFill>
              </a:rPr>
              <a:t>М.Б.</a:t>
            </a:r>
            <a:r>
              <a:rPr lang="ru-RU" sz="2000" b="1" baseline="-250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443" name="Text Box 10"/>
          <p:cNvSpPr txBox="1">
            <a:spLocks noChangeArrowheads="1"/>
          </p:cNvSpPr>
          <p:nvPr/>
        </p:nvSpPr>
        <p:spPr bwMode="auto">
          <a:xfrm>
            <a:off x="609600" y="2209800"/>
            <a:ext cx="1676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 b="1">
                <a:solidFill>
                  <a:srgbClr val="000080"/>
                </a:solidFill>
              </a:rPr>
              <a:t>K</a:t>
            </a:r>
            <a:r>
              <a:rPr lang="ru-RU" sz="2000" b="1" baseline="-25000">
                <a:solidFill>
                  <a:srgbClr val="000080"/>
                </a:solidFill>
              </a:rPr>
              <a:t>1</a:t>
            </a:r>
            <a:r>
              <a:rPr lang="en-US" sz="2000" b="1">
                <a:solidFill>
                  <a:srgbClr val="000080"/>
                </a:solidFill>
                <a:cs typeface="Arial" charset="0"/>
              </a:rPr>
              <a:t>×</a:t>
            </a:r>
            <a:r>
              <a:rPr lang="en-US" sz="2000" b="1">
                <a:solidFill>
                  <a:srgbClr val="000080"/>
                </a:solidFill>
              </a:rPr>
              <a:t>N</a:t>
            </a:r>
            <a:r>
              <a:rPr lang="ru-RU" sz="2000" b="1" baseline="-25000">
                <a:solidFill>
                  <a:srgbClr val="000080"/>
                </a:solidFill>
              </a:rPr>
              <a:t>г/с </a:t>
            </a:r>
            <a:r>
              <a:rPr lang="en-US" sz="2000" b="1">
                <a:solidFill>
                  <a:srgbClr val="000080"/>
                </a:solidFill>
              </a:rPr>
              <a:t>+</a:t>
            </a:r>
            <a:r>
              <a:rPr lang="ru-RU" sz="2000" b="1">
                <a:solidFill>
                  <a:srgbClr val="000080"/>
                </a:solidFill>
              </a:rPr>
              <a:t> </a:t>
            </a:r>
            <a:r>
              <a:rPr lang="en-US" sz="2000" b="1">
                <a:solidFill>
                  <a:srgbClr val="000080"/>
                </a:solidFill>
              </a:rPr>
              <a:t>∆</a:t>
            </a:r>
            <a:r>
              <a:rPr lang="en-US" sz="2000" b="1" baseline="-25000">
                <a:solidFill>
                  <a:srgbClr val="000080"/>
                </a:solidFill>
              </a:rPr>
              <a:t>1</a:t>
            </a:r>
            <a:endParaRPr lang="ru-RU" sz="2000"/>
          </a:p>
        </p:txBody>
      </p:sp>
      <p:sp>
        <p:nvSpPr>
          <p:cNvPr id="18444" name="Text Box 11"/>
          <p:cNvSpPr txBox="1">
            <a:spLocks noChangeArrowheads="1"/>
          </p:cNvSpPr>
          <p:nvPr/>
        </p:nvSpPr>
        <p:spPr bwMode="auto">
          <a:xfrm>
            <a:off x="1066800" y="4343400"/>
            <a:ext cx="1524000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 b="1">
                <a:solidFill>
                  <a:srgbClr val="000080"/>
                </a:solidFill>
              </a:rPr>
              <a:t>k</a:t>
            </a:r>
            <a:r>
              <a:rPr lang="en-US" sz="2000" b="1" baseline="-25000">
                <a:solidFill>
                  <a:srgbClr val="000080"/>
                </a:solidFill>
              </a:rPr>
              <a:t>1</a:t>
            </a:r>
            <a:r>
              <a:rPr lang="en-US" sz="2000" b="1">
                <a:solidFill>
                  <a:srgbClr val="000080"/>
                </a:solidFill>
                <a:cs typeface="Arial" charset="0"/>
              </a:rPr>
              <a:t>×</a:t>
            </a:r>
            <a:r>
              <a:rPr lang="en-US" sz="2000" b="1">
                <a:solidFill>
                  <a:srgbClr val="000080"/>
                </a:solidFill>
              </a:rPr>
              <a:t>N</a:t>
            </a:r>
            <a:r>
              <a:rPr lang="ru-RU" sz="2000" b="1" baseline="-25000">
                <a:solidFill>
                  <a:srgbClr val="000080"/>
                </a:solidFill>
              </a:rPr>
              <a:t>г/с</a:t>
            </a:r>
            <a:r>
              <a:rPr lang="en-US" sz="2000" b="1">
                <a:solidFill>
                  <a:srgbClr val="000080"/>
                </a:solidFill>
                <a:cs typeface="Arial" charset="0"/>
              </a:rPr>
              <a:t>×</a:t>
            </a:r>
            <a:r>
              <a:rPr lang="en-US" sz="2000" b="1">
                <a:solidFill>
                  <a:srgbClr val="000080"/>
                </a:solidFill>
                <a:latin typeface="Times New Roman" pitchFamily="18" charset="0"/>
              </a:rPr>
              <a:t>δ</a:t>
            </a:r>
            <a:r>
              <a:rPr lang="en-US" sz="2000" b="1" baseline="-25000">
                <a:solidFill>
                  <a:srgbClr val="000080"/>
                </a:solidFill>
              </a:rPr>
              <a:t>1</a:t>
            </a:r>
            <a:endParaRPr lang="ru-RU" sz="2000"/>
          </a:p>
        </p:txBody>
      </p:sp>
      <p:grpSp>
        <p:nvGrpSpPr>
          <p:cNvPr id="18445" name="Group 12"/>
          <p:cNvGrpSpPr>
            <a:grpSpLocks/>
          </p:cNvGrpSpPr>
          <p:nvPr/>
        </p:nvGrpSpPr>
        <p:grpSpPr bwMode="auto">
          <a:xfrm>
            <a:off x="3975100" y="4648200"/>
            <a:ext cx="1192213" cy="1433513"/>
            <a:chOff x="4201" y="5607"/>
            <a:chExt cx="672" cy="938"/>
          </a:xfrm>
        </p:grpSpPr>
        <p:sp>
          <p:nvSpPr>
            <p:cNvPr id="18464" name="Text Box 13"/>
            <p:cNvSpPr txBox="1">
              <a:spLocks noChangeArrowheads="1"/>
            </p:cNvSpPr>
            <p:nvPr/>
          </p:nvSpPr>
          <p:spPr bwMode="auto">
            <a:xfrm>
              <a:off x="4215" y="6013"/>
              <a:ext cx="658" cy="532"/>
            </a:xfrm>
            <a:prstGeom prst="rect">
              <a:avLst/>
            </a:prstGeom>
            <a:solidFill>
              <a:srgbClr val="FFFF99">
                <a:alpha val="50195"/>
              </a:srgbClr>
            </a:solidFill>
            <a:ln w="31750">
              <a:solidFill>
                <a:srgbClr val="9933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2000" b="1">
                  <a:solidFill>
                    <a:srgbClr val="000080"/>
                  </a:solidFill>
                </a:rPr>
                <a:t>ОУ</a:t>
              </a:r>
              <a:r>
                <a:rPr lang="ru-RU" sz="2000" b="1" baseline="-25000">
                  <a:solidFill>
                    <a:srgbClr val="000080"/>
                  </a:solidFill>
                </a:rPr>
                <a:t>2</a:t>
              </a:r>
              <a:endParaRPr lang="ru-RU" sz="2000" b="1"/>
            </a:p>
          </p:txBody>
        </p:sp>
        <p:sp>
          <p:nvSpPr>
            <p:cNvPr id="18465" name="AutoShape 14"/>
            <p:cNvSpPr>
              <a:spLocks noChangeArrowheads="1"/>
            </p:cNvSpPr>
            <p:nvPr/>
          </p:nvSpPr>
          <p:spPr bwMode="auto">
            <a:xfrm>
              <a:off x="4201" y="5607"/>
              <a:ext cx="658" cy="392"/>
            </a:xfrm>
            <a:prstGeom prst="triangle">
              <a:avLst>
                <a:gd name="adj" fmla="val 50000"/>
              </a:avLst>
            </a:prstGeom>
            <a:solidFill>
              <a:srgbClr val="FFFF99">
                <a:alpha val="50195"/>
              </a:srgbClr>
            </a:solidFill>
            <a:ln w="31750">
              <a:solidFill>
                <a:srgbClr val="99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446" name="Group 15"/>
          <p:cNvGrpSpPr>
            <a:grpSpLocks/>
          </p:cNvGrpSpPr>
          <p:nvPr/>
        </p:nvGrpSpPr>
        <p:grpSpPr bwMode="auto">
          <a:xfrm>
            <a:off x="609600" y="4876800"/>
            <a:ext cx="642938" cy="896938"/>
            <a:chOff x="1807" y="5537"/>
            <a:chExt cx="672" cy="938"/>
          </a:xfrm>
        </p:grpSpPr>
        <p:sp>
          <p:nvSpPr>
            <p:cNvPr id="18462" name="Text Box 16"/>
            <p:cNvSpPr txBox="1">
              <a:spLocks noChangeArrowheads="1"/>
            </p:cNvSpPr>
            <p:nvPr/>
          </p:nvSpPr>
          <p:spPr bwMode="auto">
            <a:xfrm>
              <a:off x="1821" y="5943"/>
              <a:ext cx="658" cy="532"/>
            </a:xfrm>
            <a:prstGeom prst="rect">
              <a:avLst/>
            </a:prstGeom>
            <a:solidFill>
              <a:srgbClr val="FFFF99">
                <a:alpha val="50195"/>
              </a:srgbClr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b="1">
                  <a:solidFill>
                    <a:srgbClr val="000080"/>
                  </a:solidFill>
                </a:rPr>
                <a:t>ОУ</a:t>
              </a:r>
              <a:r>
                <a:rPr lang="ru-RU" b="1" baseline="-25000">
                  <a:solidFill>
                    <a:srgbClr val="000080"/>
                  </a:solidFill>
                </a:rPr>
                <a:t>1</a:t>
              </a:r>
              <a:endParaRPr lang="ru-RU" b="1"/>
            </a:p>
          </p:txBody>
        </p:sp>
        <p:sp>
          <p:nvSpPr>
            <p:cNvPr id="18463" name="AutoShape 17"/>
            <p:cNvSpPr>
              <a:spLocks noChangeArrowheads="1"/>
            </p:cNvSpPr>
            <p:nvPr/>
          </p:nvSpPr>
          <p:spPr bwMode="auto">
            <a:xfrm>
              <a:off x="1807" y="5537"/>
              <a:ext cx="658" cy="392"/>
            </a:xfrm>
            <a:prstGeom prst="triangle">
              <a:avLst>
                <a:gd name="adj" fmla="val 50000"/>
              </a:avLst>
            </a:prstGeom>
            <a:solidFill>
              <a:srgbClr val="FFFF99">
                <a:alpha val="50195"/>
              </a:srgbClr>
            </a:solidFill>
            <a:ln w="25400">
              <a:solidFill>
                <a:srgbClr val="9933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47" name="Line 18"/>
          <p:cNvSpPr>
            <a:spLocks noChangeShapeType="1"/>
          </p:cNvSpPr>
          <p:nvPr/>
        </p:nvSpPr>
        <p:spPr bwMode="auto">
          <a:xfrm flipH="1">
            <a:off x="914400" y="3733800"/>
            <a:ext cx="26988" cy="1219200"/>
          </a:xfrm>
          <a:prstGeom prst="line">
            <a:avLst/>
          </a:prstGeom>
          <a:noFill/>
          <a:ln w="508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8" name="Line 19"/>
          <p:cNvSpPr>
            <a:spLocks noChangeShapeType="1"/>
          </p:cNvSpPr>
          <p:nvPr/>
        </p:nvSpPr>
        <p:spPr bwMode="auto">
          <a:xfrm>
            <a:off x="2438400" y="3733800"/>
            <a:ext cx="1676400" cy="1371600"/>
          </a:xfrm>
          <a:prstGeom prst="line">
            <a:avLst/>
          </a:prstGeom>
          <a:noFill/>
          <a:ln w="508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8449" name="Text Box 20"/>
          <p:cNvSpPr txBox="1">
            <a:spLocks noChangeArrowheads="1"/>
          </p:cNvSpPr>
          <p:nvPr/>
        </p:nvSpPr>
        <p:spPr bwMode="auto">
          <a:xfrm>
            <a:off x="7010400" y="1066800"/>
            <a:ext cx="1828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1600" b="1">
                <a:solidFill>
                  <a:srgbClr val="000080"/>
                </a:solidFill>
              </a:rPr>
              <a:t>Адаптация</a:t>
            </a:r>
          </a:p>
          <a:p>
            <a:r>
              <a:rPr lang="en-US" sz="2400" b="1">
                <a:solidFill>
                  <a:srgbClr val="000080"/>
                </a:solidFill>
              </a:rPr>
              <a:t>∆</a:t>
            </a:r>
            <a:r>
              <a:rPr lang="en-US" sz="2400" b="1" baseline="-25000">
                <a:solidFill>
                  <a:srgbClr val="000080"/>
                </a:solidFill>
              </a:rPr>
              <a:t>i</a:t>
            </a:r>
            <a:r>
              <a:rPr lang="en-US" sz="2400" baseline="-25000">
                <a:solidFill>
                  <a:srgbClr val="000080"/>
                </a:solidFill>
              </a:rPr>
              <a:t> </a:t>
            </a:r>
            <a:r>
              <a:rPr lang="ru-RU" sz="2400" baseline="-25000">
                <a:solidFill>
                  <a:srgbClr val="000080"/>
                </a:solidFill>
              </a:rPr>
              <a:t>  </a:t>
            </a:r>
            <a:r>
              <a:rPr lang="en-US" sz="2400">
                <a:solidFill>
                  <a:srgbClr val="000080"/>
                </a:solidFill>
              </a:rPr>
              <a:t>→ </a:t>
            </a:r>
            <a:r>
              <a:rPr lang="ru-RU" sz="2400">
                <a:solidFill>
                  <a:srgbClr val="000080"/>
                </a:solidFill>
              </a:rPr>
              <a:t>  </a:t>
            </a:r>
            <a:r>
              <a:rPr lang="en-US" sz="2400" b="1">
                <a:solidFill>
                  <a:srgbClr val="000080"/>
                </a:solidFill>
              </a:rPr>
              <a:t>0</a:t>
            </a:r>
            <a:endParaRPr lang="ru-RU" sz="2400" b="1">
              <a:solidFill>
                <a:srgbClr val="000080"/>
              </a:solidFill>
            </a:endParaRPr>
          </a:p>
          <a:p>
            <a:endParaRPr lang="ru-RU" sz="800" b="1">
              <a:solidFill>
                <a:schemeClr val="accent2"/>
              </a:solidFill>
              <a:sym typeface="Symbol" pitchFamily="18" charset="2"/>
            </a:endParaRPr>
          </a:p>
          <a:p>
            <a:r>
              <a:rPr lang="ru-RU" sz="2400" b="1">
                <a:solidFill>
                  <a:schemeClr val="accent2"/>
                </a:solidFill>
                <a:sym typeface="Symbol" pitchFamily="18" charset="2"/>
              </a:rPr>
              <a:t></a:t>
            </a:r>
            <a:r>
              <a:rPr lang="en-US" sz="2400" b="1" baseline="-25000">
                <a:solidFill>
                  <a:schemeClr val="accent2"/>
                </a:solidFill>
                <a:sym typeface="Symbol" pitchFamily="18" charset="2"/>
              </a:rPr>
              <a:t>i </a:t>
            </a:r>
            <a:r>
              <a:rPr lang="ru-RU" sz="2400" b="1" baseline="-25000">
                <a:solidFill>
                  <a:schemeClr val="accent2"/>
                </a:solidFill>
                <a:sym typeface="Symbol" pitchFamily="18" charset="2"/>
              </a:rPr>
              <a:t>   </a:t>
            </a:r>
            <a:r>
              <a:rPr lang="en-US" sz="2400" b="1">
                <a:solidFill>
                  <a:srgbClr val="000080"/>
                </a:solidFill>
              </a:rPr>
              <a:t>→ </a:t>
            </a:r>
            <a:r>
              <a:rPr lang="ru-RU" sz="2400" b="1">
                <a:solidFill>
                  <a:srgbClr val="000080"/>
                </a:solidFill>
              </a:rPr>
              <a:t>  1</a:t>
            </a:r>
          </a:p>
        </p:txBody>
      </p:sp>
      <p:sp>
        <p:nvSpPr>
          <p:cNvPr id="18450" name="Text Box 21"/>
          <p:cNvSpPr txBox="1">
            <a:spLocks noChangeArrowheads="1"/>
          </p:cNvSpPr>
          <p:nvPr/>
        </p:nvSpPr>
        <p:spPr bwMode="auto">
          <a:xfrm>
            <a:off x="2438400" y="4724400"/>
            <a:ext cx="1377950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 b="1">
                <a:solidFill>
                  <a:srgbClr val="000080"/>
                </a:solidFill>
              </a:rPr>
              <a:t>k</a:t>
            </a:r>
            <a:r>
              <a:rPr lang="en-US" sz="2000" b="1" baseline="-25000">
                <a:solidFill>
                  <a:srgbClr val="000080"/>
                </a:solidFill>
              </a:rPr>
              <a:t>2</a:t>
            </a:r>
            <a:r>
              <a:rPr lang="en-US" sz="2000" b="1">
                <a:solidFill>
                  <a:srgbClr val="000080"/>
                </a:solidFill>
                <a:cs typeface="Arial" charset="0"/>
              </a:rPr>
              <a:t>×</a:t>
            </a:r>
            <a:r>
              <a:rPr lang="en-US" sz="2000" b="1">
                <a:solidFill>
                  <a:srgbClr val="000080"/>
                </a:solidFill>
              </a:rPr>
              <a:t>N</a:t>
            </a:r>
            <a:r>
              <a:rPr lang="ru-RU" sz="2000" b="1" baseline="-25000">
                <a:solidFill>
                  <a:srgbClr val="000080"/>
                </a:solidFill>
              </a:rPr>
              <a:t>г/с</a:t>
            </a:r>
            <a:r>
              <a:rPr lang="en-US" b="1">
                <a:solidFill>
                  <a:srgbClr val="000080"/>
                </a:solidFill>
              </a:rPr>
              <a:t>×</a:t>
            </a:r>
            <a:r>
              <a:rPr lang="en-US" sz="2000" b="1">
                <a:solidFill>
                  <a:srgbClr val="000080"/>
                </a:solidFill>
                <a:latin typeface="Times New Roman" pitchFamily="18" charset="0"/>
              </a:rPr>
              <a:t>δ</a:t>
            </a:r>
            <a:r>
              <a:rPr lang="en-US" sz="2000" b="1" baseline="-25000">
                <a:solidFill>
                  <a:srgbClr val="000080"/>
                </a:solidFill>
              </a:rPr>
              <a:t>2</a:t>
            </a:r>
            <a:endParaRPr lang="ru-RU" sz="2000" b="1" baseline="-25000">
              <a:solidFill>
                <a:srgbClr val="000080"/>
              </a:solidFill>
            </a:endParaRPr>
          </a:p>
        </p:txBody>
      </p:sp>
      <p:sp>
        <p:nvSpPr>
          <p:cNvPr id="18451" name="Line 22"/>
          <p:cNvSpPr>
            <a:spLocks noChangeShapeType="1"/>
          </p:cNvSpPr>
          <p:nvPr/>
        </p:nvSpPr>
        <p:spPr bwMode="auto">
          <a:xfrm>
            <a:off x="6781800" y="914400"/>
            <a:ext cx="0" cy="59436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52" name="Text Box 23"/>
          <p:cNvSpPr txBox="1">
            <a:spLocks noChangeArrowheads="1"/>
          </p:cNvSpPr>
          <p:nvPr/>
        </p:nvSpPr>
        <p:spPr bwMode="auto">
          <a:xfrm>
            <a:off x="457200" y="4038600"/>
            <a:ext cx="533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Ω</a:t>
            </a:r>
            <a:r>
              <a:rPr lang="ru-RU" sz="2000" b="1" baseline="-25000">
                <a:solidFill>
                  <a:srgbClr val="FF0000"/>
                </a:solidFill>
              </a:rPr>
              <a:t>1</a:t>
            </a:r>
            <a:endParaRPr lang="ru-RU" sz="3200" b="1"/>
          </a:p>
        </p:txBody>
      </p:sp>
      <p:sp>
        <p:nvSpPr>
          <p:cNvPr id="18453" name="Text Box 24"/>
          <p:cNvSpPr txBox="1">
            <a:spLocks noChangeArrowheads="1"/>
          </p:cNvSpPr>
          <p:nvPr/>
        </p:nvSpPr>
        <p:spPr bwMode="auto">
          <a:xfrm>
            <a:off x="3124200" y="3962400"/>
            <a:ext cx="547688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>
                <a:solidFill>
                  <a:srgbClr val="FF0000"/>
                </a:solidFill>
                <a:latin typeface="Times New Roman" pitchFamily="18" charset="0"/>
              </a:rPr>
              <a:t>Ω</a:t>
            </a:r>
            <a:r>
              <a:rPr lang="ru-RU" sz="2000" b="1" baseline="-25000">
                <a:solidFill>
                  <a:srgbClr val="FF0000"/>
                </a:solidFill>
              </a:rPr>
              <a:t>2</a:t>
            </a:r>
            <a:endParaRPr lang="ru-RU" sz="3200"/>
          </a:p>
        </p:txBody>
      </p:sp>
      <p:sp>
        <p:nvSpPr>
          <p:cNvPr id="18454" name="Text Box 25"/>
          <p:cNvSpPr txBox="1">
            <a:spLocks noChangeArrowheads="1"/>
          </p:cNvSpPr>
          <p:nvPr/>
        </p:nvSpPr>
        <p:spPr bwMode="auto">
          <a:xfrm>
            <a:off x="3800475" y="2209800"/>
            <a:ext cx="1541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000" b="1">
                <a:solidFill>
                  <a:srgbClr val="000080"/>
                </a:solidFill>
              </a:rPr>
              <a:t>K</a:t>
            </a:r>
            <a:r>
              <a:rPr lang="ru-RU" sz="2000" b="1" baseline="-25000">
                <a:solidFill>
                  <a:srgbClr val="000080"/>
                </a:solidFill>
              </a:rPr>
              <a:t>2</a:t>
            </a:r>
            <a:r>
              <a:rPr lang="en-US" sz="2000" b="1">
                <a:solidFill>
                  <a:srgbClr val="000080"/>
                </a:solidFill>
                <a:cs typeface="Arial" charset="0"/>
              </a:rPr>
              <a:t>×</a:t>
            </a:r>
            <a:r>
              <a:rPr lang="en-US" sz="2000" b="1">
                <a:solidFill>
                  <a:srgbClr val="000080"/>
                </a:solidFill>
              </a:rPr>
              <a:t>N</a:t>
            </a:r>
            <a:r>
              <a:rPr lang="ru-RU" sz="2000" b="1" baseline="-25000">
                <a:solidFill>
                  <a:srgbClr val="000080"/>
                </a:solidFill>
              </a:rPr>
              <a:t>г/с </a:t>
            </a:r>
            <a:r>
              <a:rPr lang="en-US" sz="2000" b="1">
                <a:solidFill>
                  <a:srgbClr val="000080"/>
                </a:solidFill>
              </a:rPr>
              <a:t>+</a:t>
            </a:r>
            <a:r>
              <a:rPr lang="ru-RU" sz="2000" b="1">
                <a:solidFill>
                  <a:srgbClr val="000080"/>
                </a:solidFill>
              </a:rPr>
              <a:t> </a:t>
            </a:r>
            <a:r>
              <a:rPr lang="en-US" sz="2000" b="1">
                <a:solidFill>
                  <a:srgbClr val="000080"/>
                </a:solidFill>
              </a:rPr>
              <a:t>∆</a:t>
            </a:r>
            <a:r>
              <a:rPr lang="ru-RU" sz="2000" b="1" baseline="-25000">
                <a:solidFill>
                  <a:srgbClr val="000080"/>
                </a:solidFill>
              </a:rPr>
              <a:t>2</a:t>
            </a:r>
            <a:endParaRPr lang="ru-RU" sz="2000"/>
          </a:p>
        </p:txBody>
      </p:sp>
      <p:sp>
        <p:nvSpPr>
          <p:cNvPr id="18455" name="Text Box 26"/>
          <p:cNvSpPr txBox="1">
            <a:spLocks noChangeArrowheads="1"/>
          </p:cNvSpPr>
          <p:nvPr/>
        </p:nvSpPr>
        <p:spPr bwMode="auto">
          <a:xfrm>
            <a:off x="7391400" y="2133600"/>
            <a:ext cx="76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400" b="1"/>
          </a:p>
        </p:txBody>
      </p:sp>
      <p:sp>
        <p:nvSpPr>
          <p:cNvPr id="18456" name="Text Box 27"/>
          <p:cNvSpPr txBox="1">
            <a:spLocks noChangeArrowheads="1"/>
          </p:cNvSpPr>
          <p:nvPr/>
        </p:nvSpPr>
        <p:spPr bwMode="auto">
          <a:xfrm>
            <a:off x="7391400" y="1600200"/>
            <a:ext cx="762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1400" b="1"/>
          </a:p>
        </p:txBody>
      </p:sp>
      <p:sp>
        <p:nvSpPr>
          <p:cNvPr id="18457" name="AutoShape 28"/>
          <p:cNvSpPr>
            <a:spLocks noChangeArrowheads="1"/>
          </p:cNvSpPr>
          <p:nvPr/>
        </p:nvSpPr>
        <p:spPr bwMode="auto">
          <a:xfrm rot="-5400000">
            <a:off x="1333500" y="2781300"/>
            <a:ext cx="838200" cy="1066800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58" name="AutoShape 29"/>
          <p:cNvSpPr>
            <a:spLocks noChangeArrowheads="1"/>
          </p:cNvSpPr>
          <p:nvPr/>
        </p:nvSpPr>
        <p:spPr bwMode="auto">
          <a:xfrm>
            <a:off x="4953000" y="2819400"/>
            <a:ext cx="609600" cy="838200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59" name="Text Box 30"/>
          <p:cNvSpPr txBox="1">
            <a:spLocks noChangeArrowheads="1"/>
          </p:cNvSpPr>
          <p:nvPr/>
        </p:nvSpPr>
        <p:spPr bwMode="auto">
          <a:xfrm>
            <a:off x="7239000" y="2286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latin typeface="Times New Roman" pitchFamily="18" charset="0"/>
              </a:rPr>
              <a:t>Приложение 2</a:t>
            </a:r>
          </a:p>
        </p:txBody>
      </p:sp>
      <p:sp>
        <p:nvSpPr>
          <p:cNvPr id="18460" name="Line 31"/>
          <p:cNvSpPr>
            <a:spLocks noChangeShapeType="1"/>
          </p:cNvSpPr>
          <p:nvPr/>
        </p:nvSpPr>
        <p:spPr bwMode="auto">
          <a:xfrm>
            <a:off x="0" y="3886200"/>
            <a:ext cx="6781800" cy="0"/>
          </a:xfrm>
          <a:prstGeom prst="line">
            <a:avLst/>
          </a:prstGeom>
          <a:noFill/>
          <a:ln w="28575">
            <a:solidFill>
              <a:schemeClr val="accent2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61" name="Rectangle 3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100" b="1">
                <a:solidFill>
                  <a:schemeClr val="bg1"/>
                </a:solidFill>
              </a:rPr>
              <a:t>Новые финансовые механизмы: подушевое финансирование </a:t>
            </a:r>
            <a:endParaRPr lang="ru-RU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93F7E1A-B99F-4DE5-ACFD-BCD63C319649}" type="slidenum">
              <a:rPr lang="ru-RU" smtClean="0"/>
              <a:pPr/>
              <a:t>17</a:t>
            </a:fld>
            <a:endParaRPr lang="ru-RU" smtClean="0"/>
          </a:p>
        </p:txBody>
      </p:sp>
      <p:graphicFrame>
        <p:nvGraphicFramePr>
          <p:cNvPr id="1026" name="Organization Chart 2"/>
          <p:cNvGraphicFramePr>
            <a:graphicFrameLocks/>
          </p:cNvGraphicFramePr>
          <p:nvPr/>
        </p:nvGraphicFramePr>
        <p:xfrm>
          <a:off x="250825" y="188913"/>
          <a:ext cx="8713788" cy="7272337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1053" name="Text Box 27"/>
          <p:cNvSpPr txBox="1">
            <a:spLocks noChangeArrowheads="1"/>
          </p:cNvSpPr>
          <p:nvPr/>
        </p:nvSpPr>
        <p:spPr bwMode="auto">
          <a:xfrm>
            <a:off x="1981200" y="2362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5%</a:t>
            </a:r>
          </a:p>
        </p:txBody>
      </p:sp>
      <p:sp>
        <p:nvSpPr>
          <p:cNvPr id="1054" name="Text Box 28"/>
          <p:cNvSpPr txBox="1">
            <a:spLocks noChangeArrowheads="1"/>
          </p:cNvSpPr>
          <p:nvPr/>
        </p:nvSpPr>
        <p:spPr bwMode="auto">
          <a:xfrm>
            <a:off x="3124200" y="2362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85%</a:t>
            </a:r>
          </a:p>
        </p:txBody>
      </p:sp>
      <p:sp>
        <p:nvSpPr>
          <p:cNvPr id="1055" name="Text Box 29"/>
          <p:cNvSpPr txBox="1">
            <a:spLocks noChangeArrowheads="1"/>
          </p:cNvSpPr>
          <p:nvPr/>
        </p:nvSpPr>
        <p:spPr bwMode="auto">
          <a:xfrm>
            <a:off x="7467600" y="2362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10%</a:t>
            </a:r>
          </a:p>
        </p:txBody>
      </p:sp>
      <p:sp>
        <p:nvSpPr>
          <p:cNvPr id="1056" name="Text Box 30"/>
          <p:cNvSpPr txBox="1">
            <a:spLocks noChangeArrowheads="1"/>
          </p:cNvSpPr>
          <p:nvPr/>
        </p:nvSpPr>
        <p:spPr bwMode="auto">
          <a:xfrm>
            <a:off x="1752600" y="324485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60-80%</a:t>
            </a:r>
          </a:p>
        </p:txBody>
      </p:sp>
      <p:sp>
        <p:nvSpPr>
          <p:cNvPr id="1057" name="Text Box 31"/>
          <p:cNvSpPr txBox="1">
            <a:spLocks noChangeArrowheads="1"/>
          </p:cNvSpPr>
          <p:nvPr/>
        </p:nvSpPr>
        <p:spPr bwMode="auto">
          <a:xfrm>
            <a:off x="8077200" y="324485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20-40%</a:t>
            </a:r>
          </a:p>
        </p:txBody>
      </p:sp>
      <p:sp>
        <p:nvSpPr>
          <p:cNvPr id="1058" name="Text Box 32"/>
          <p:cNvSpPr txBox="1">
            <a:spLocks noChangeArrowheads="1"/>
          </p:cNvSpPr>
          <p:nvPr/>
        </p:nvSpPr>
        <p:spPr bwMode="auto">
          <a:xfrm>
            <a:off x="2286000" y="41148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30%</a:t>
            </a:r>
          </a:p>
        </p:txBody>
      </p:sp>
      <p:sp>
        <p:nvSpPr>
          <p:cNvPr id="1059" name="Text Box 33"/>
          <p:cNvSpPr txBox="1">
            <a:spLocks noChangeArrowheads="1"/>
          </p:cNvSpPr>
          <p:nvPr/>
        </p:nvSpPr>
        <p:spPr bwMode="auto">
          <a:xfrm>
            <a:off x="2286000" y="4648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70%</a:t>
            </a:r>
          </a:p>
        </p:txBody>
      </p:sp>
      <p:sp>
        <p:nvSpPr>
          <p:cNvPr id="1060" name="Text Box 34"/>
          <p:cNvSpPr txBox="1">
            <a:spLocks noChangeArrowheads="1"/>
          </p:cNvSpPr>
          <p:nvPr/>
        </p:nvSpPr>
        <p:spPr bwMode="auto">
          <a:xfrm>
            <a:off x="3733800" y="56388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70%</a:t>
            </a:r>
          </a:p>
        </p:txBody>
      </p:sp>
      <p:sp>
        <p:nvSpPr>
          <p:cNvPr id="1061" name="Text Box 35"/>
          <p:cNvSpPr txBox="1">
            <a:spLocks noChangeArrowheads="1"/>
          </p:cNvSpPr>
          <p:nvPr/>
        </p:nvSpPr>
        <p:spPr bwMode="auto">
          <a:xfrm>
            <a:off x="3886200" y="61722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30%</a:t>
            </a:r>
          </a:p>
        </p:txBody>
      </p:sp>
      <p:sp>
        <p:nvSpPr>
          <p:cNvPr id="1062" name="Text Box 38"/>
          <p:cNvSpPr txBox="1">
            <a:spLocks noChangeArrowheads="1"/>
          </p:cNvSpPr>
          <p:nvPr/>
        </p:nvSpPr>
        <p:spPr bwMode="auto">
          <a:xfrm>
            <a:off x="7239000" y="2286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latin typeface="Times New Roman" pitchFamily="18" charset="0"/>
              </a:rPr>
              <a:t>Приложение 3</a:t>
            </a:r>
          </a:p>
        </p:txBody>
      </p:sp>
      <p:sp>
        <p:nvSpPr>
          <p:cNvPr id="1063" name="Text Box 39"/>
          <p:cNvSpPr txBox="1">
            <a:spLocks noChangeArrowheads="1"/>
          </p:cNvSpPr>
          <p:nvPr/>
        </p:nvSpPr>
        <p:spPr bwMode="auto">
          <a:xfrm>
            <a:off x="4953000" y="5334000"/>
            <a:ext cx="3733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0" y="3105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51" name="Object 41"/>
          <p:cNvGraphicFramePr>
            <a:graphicFrameLocks noChangeAspect="1"/>
          </p:cNvGraphicFramePr>
          <p:nvPr/>
        </p:nvGraphicFramePr>
        <p:xfrm>
          <a:off x="4800600" y="5429250"/>
          <a:ext cx="1905000" cy="950913"/>
        </p:xfrm>
        <a:graphic>
          <a:graphicData uri="http://schemas.openxmlformats.org/presentationml/2006/ole">
            <p:oleObj spid="_x0000_s1051" name="Формула" r:id="rId3" imgW="1244520" imgH="622080" progId="Equation.3">
              <p:embed/>
            </p:oleObj>
          </a:graphicData>
        </a:graphic>
      </p:graphicFrame>
      <p:sp>
        <p:nvSpPr>
          <p:cNvPr id="1065" name="Line 42"/>
          <p:cNvSpPr>
            <a:spLocks noChangeShapeType="1"/>
          </p:cNvSpPr>
          <p:nvPr/>
        </p:nvSpPr>
        <p:spPr bwMode="auto">
          <a:xfrm>
            <a:off x="3733800" y="5638800"/>
            <a:ext cx="106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66" name="Text Box 43"/>
          <p:cNvSpPr txBox="1">
            <a:spLocks noChangeArrowheads="1"/>
          </p:cNvSpPr>
          <p:nvPr/>
        </p:nvSpPr>
        <p:spPr bwMode="auto">
          <a:xfrm>
            <a:off x="6840538" y="5445125"/>
            <a:ext cx="230346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i="1"/>
              <a:t>Ст </a:t>
            </a:r>
            <a:r>
              <a:rPr lang="ru-RU" sz="1200"/>
              <a:t>–  стоимость образовательной услуги; к – количество учащихся (1 – 11 классы);</a:t>
            </a:r>
            <a:br>
              <a:rPr lang="ru-RU" sz="1200"/>
            </a:br>
            <a:r>
              <a:rPr lang="ru-RU" sz="1200"/>
              <a:t>у – годовое количество учебных часов</a:t>
            </a:r>
          </a:p>
        </p:txBody>
      </p:sp>
      <p:sp>
        <p:nvSpPr>
          <p:cNvPr id="1067" name="Rectangle 44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100" b="1">
                <a:solidFill>
                  <a:schemeClr val="bg1"/>
                </a:solidFill>
              </a:rPr>
              <a:t>Новые финансовые механизмы: новая система оплаты труда</a:t>
            </a:r>
            <a:endParaRPr lang="ru-RU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379A4F0-18F0-4ED4-8C0F-925349C769C5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Финансово-экономическое обеспечение введения ФГОС 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107950" y="1557338"/>
            <a:ext cx="8496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accent2"/>
              </a:solidFill>
            </a:endParaRPr>
          </a:p>
          <a:p>
            <a:endParaRPr lang="ru-RU" b="1">
              <a:solidFill>
                <a:schemeClr val="accent2"/>
              </a:solidFill>
            </a:endParaRPr>
          </a:p>
        </p:txBody>
      </p:sp>
      <p:graphicFrame>
        <p:nvGraphicFramePr>
          <p:cNvPr id="171026" name="Group 18"/>
          <p:cNvGraphicFramePr>
            <a:graphicFrameLocks noGrp="1"/>
          </p:cNvGraphicFramePr>
          <p:nvPr/>
        </p:nvGraphicFramePr>
        <p:xfrm>
          <a:off x="755650" y="1397000"/>
          <a:ext cx="7993063" cy="4716463"/>
        </p:xfrm>
        <a:graphic>
          <a:graphicData uri="http://schemas.openxmlformats.org/drawingml/2006/table">
            <a:tbl>
              <a:tblPr/>
              <a:tblGrid>
                <a:gridCol w="3816350"/>
                <a:gridCol w="4176713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Федеральный уровень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Уровень образовательного учреждения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7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Методика формирования расходов на реализацию ФГОС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Методика формирования системы оплаты и стимулирования труда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Локальные акты, регламентирующие установление заработной платы работников учреждения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Дополнительные  соглашения к трудовому договору с педагогическими работниками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CDF95D-3B5B-4291-BFEC-2E8A18C10877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chemeClr val="bg1"/>
              </a:solidFill>
            </a:endParaRP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Совершенствование учительского корпуса и ФГОС</a:t>
            </a:r>
          </a:p>
          <a:p>
            <a:pPr algn="ctr"/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250825" y="836613"/>
            <a:ext cx="864235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>
              <a:solidFill>
                <a:schemeClr val="accent2"/>
              </a:solidFill>
            </a:endParaRPr>
          </a:p>
          <a:p>
            <a:r>
              <a:rPr lang="ru-RU" b="1">
                <a:solidFill>
                  <a:schemeClr val="accent2"/>
                </a:solidFill>
              </a:rPr>
              <a:t>Внедрение НСОТ: </a:t>
            </a:r>
            <a:r>
              <a:rPr lang="ru-RU" b="1">
                <a:solidFill>
                  <a:srgbClr val="CC3300"/>
                </a:solidFill>
              </a:rPr>
              <a:t>зарплата</a:t>
            </a:r>
            <a:r>
              <a:rPr lang="ru-RU" b="1">
                <a:solidFill>
                  <a:schemeClr val="accent2"/>
                </a:solidFill>
              </a:rPr>
              <a:t> зависит от </a:t>
            </a:r>
            <a:r>
              <a:rPr lang="ru-RU" b="1">
                <a:solidFill>
                  <a:srgbClr val="CC3300"/>
                </a:solidFill>
              </a:rPr>
              <a:t>качества</a:t>
            </a:r>
          </a:p>
          <a:p>
            <a:endParaRPr lang="ru-RU" b="1">
              <a:solidFill>
                <a:schemeClr val="accent2"/>
              </a:solidFill>
            </a:endParaRPr>
          </a:p>
          <a:p>
            <a:r>
              <a:rPr lang="ru-RU" b="1">
                <a:solidFill>
                  <a:schemeClr val="accent2"/>
                </a:solidFill>
              </a:rPr>
              <a:t>Педагогическая практика и стажировки </a:t>
            </a:r>
            <a:br>
              <a:rPr lang="ru-RU" b="1">
                <a:solidFill>
                  <a:schemeClr val="accent2"/>
                </a:solidFill>
              </a:rPr>
            </a:br>
            <a:r>
              <a:rPr lang="ru-RU" b="1">
                <a:solidFill>
                  <a:schemeClr val="accent2"/>
                </a:solidFill>
              </a:rPr>
              <a:t>на базе </a:t>
            </a:r>
            <a:r>
              <a:rPr lang="ru-RU" b="1">
                <a:solidFill>
                  <a:srgbClr val="CC3300"/>
                </a:solidFill>
              </a:rPr>
              <a:t>инновационных площадок</a:t>
            </a:r>
          </a:p>
          <a:p>
            <a:endParaRPr lang="ru-RU" b="1">
              <a:solidFill>
                <a:srgbClr val="CC3300"/>
              </a:solidFill>
            </a:endParaRPr>
          </a:p>
          <a:p>
            <a:endParaRPr lang="ru-RU" b="1">
              <a:solidFill>
                <a:schemeClr val="accent2"/>
              </a:solidFill>
            </a:endParaRPr>
          </a:p>
          <a:p>
            <a:r>
              <a:rPr lang="ru-RU" b="1">
                <a:solidFill>
                  <a:schemeClr val="accent2"/>
                </a:solidFill>
              </a:rPr>
              <a:t>Повышение квалификации</a:t>
            </a:r>
          </a:p>
          <a:p>
            <a:r>
              <a:rPr lang="ru-RU" b="1">
                <a:solidFill>
                  <a:schemeClr val="accent2"/>
                </a:solidFill>
              </a:rPr>
              <a:t>	</a:t>
            </a:r>
            <a:r>
              <a:rPr lang="ru-RU" b="1">
                <a:solidFill>
                  <a:srgbClr val="CC3300"/>
                </a:solidFill>
              </a:rPr>
              <a:t>модульный</a:t>
            </a:r>
            <a:r>
              <a:rPr lang="ru-RU" b="1">
                <a:solidFill>
                  <a:schemeClr val="accent2"/>
                </a:solidFill>
              </a:rPr>
              <a:t> принцип</a:t>
            </a:r>
          </a:p>
          <a:p>
            <a:r>
              <a:rPr lang="ru-RU" b="1">
                <a:solidFill>
                  <a:schemeClr val="accent2"/>
                </a:solidFill>
              </a:rPr>
              <a:t>	современные </a:t>
            </a:r>
            <a:r>
              <a:rPr lang="ru-RU" b="1">
                <a:solidFill>
                  <a:srgbClr val="CC3300"/>
                </a:solidFill>
              </a:rPr>
              <a:t>достижения </a:t>
            </a:r>
            <a:r>
              <a:rPr lang="ru-RU" b="1">
                <a:solidFill>
                  <a:schemeClr val="accent2"/>
                </a:solidFill>
              </a:rPr>
              <a:t>педагогической </a:t>
            </a:r>
            <a:r>
              <a:rPr lang="ru-RU" b="1">
                <a:solidFill>
                  <a:srgbClr val="CC3300"/>
                </a:solidFill>
              </a:rPr>
              <a:t>науки и практики</a:t>
            </a:r>
          </a:p>
          <a:p>
            <a:r>
              <a:rPr lang="ru-RU" b="1">
                <a:solidFill>
                  <a:schemeClr val="accent2"/>
                </a:solidFill>
              </a:rPr>
              <a:t>	</a:t>
            </a:r>
            <a:r>
              <a:rPr lang="ru-RU" b="1">
                <a:solidFill>
                  <a:srgbClr val="CC3300"/>
                </a:solidFill>
              </a:rPr>
              <a:t>подушевое</a:t>
            </a:r>
            <a:r>
              <a:rPr lang="ru-RU" b="1">
                <a:solidFill>
                  <a:schemeClr val="accent2"/>
                </a:solidFill>
              </a:rPr>
              <a:t> финансирование</a:t>
            </a:r>
          </a:p>
          <a:p>
            <a:endParaRPr lang="ru-RU" b="1">
              <a:solidFill>
                <a:schemeClr val="accent2"/>
              </a:solidFill>
            </a:endParaRPr>
          </a:p>
          <a:p>
            <a:r>
              <a:rPr lang="ru-RU" b="1">
                <a:solidFill>
                  <a:schemeClr val="accent2"/>
                </a:solidFill>
              </a:rPr>
              <a:t>Педагогическое образование</a:t>
            </a:r>
          </a:p>
          <a:p>
            <a:r>
              <a:rPr lang="ru-RU" b="1">
                <a:solidFill>
                  <a:schemeClr val="accent2"/>
                </a:solidFill>
              </a:rPr>
              <a:t>	современная </a:t>
            </a:r>
            <a:r>
              <a:rPr lang="ru-RU" b="1">
                <a:solidFill>
                  <a:srgbClr val="CC3300"/>
                </a:solidFill>
              </a:rPr>
              <a:t>психолого-педагогическая</a:t>
            </a:r>
            <a:r>
              <a:rPr lang="ru-RU" b="1">
                <a:solidFill>
                  <a:schemeClr val="accent2"/>
                </a:solidFill>
              </a:rPr>
              <a:t> подготовка</a:t>
            </a:r>
          </a:p>
          <a:p>
            <a:r>
              <a:rPr lang="ru-RU" b="1">
                <a:solidFill>
                  <a:schemeClr val="accent2"/>
                </a:solidFill>
              </a:rPr>
              <a:t>              (базовые центры подготовки педагогов)</a:t>
            </a:r>
          </a:p>
          <a:p>
            <a:r>
              <a:rPr lang="ru-RU" b="1">
                <a:solidFill>
                  <a:schemeClr val="accent2"/>
                </a:solidFill>
              </a:rPr>
              <a:t>	подготовка профессиональных </a:t>
            </a:r>
            <a:r>
              <a:rPr lang="ru-RU" b="1">
                <a:solidFill>
                  <a:srgbClr val="CC3300"/>
                </a:solidFill>
              </a:rPr>
              <a:t>менеджеров образования</a:t>
            </a:r>
          </a:p>
          <a:p>
            <a:endParaRPr lang="ru-RU" b="1">
              <a:solidFill>
                <a:schemeClr val="accent2"/>
              </a:solidFill>
            </a:endParaRPr>
          </a:p>
          <a:p>
            <a:r>
              <a:rPr lang="ru-RU" b="1">
                <a:solidFill>
                  <a:schemeClr val="accent2"/>
                </a:solidFill>
              </a:rPr>
              <a:t>Обновление аттестации: подтверждение квалификации</a:t>
            </a:r>
          </a:p>
          <a:p>
            <a:endParaRPr lang="ru-RU" b="1">
              <a:solidFill>
                <a:schemeClr val="accent2"/>
              </a:solidFill>
            </a:endParaRPr>
          </a:p>
          <a:p>
            <a:r>
              <a:rPr lang="ru-RU" b="1">
                <a:solidFill>
                  <a:schemeClr val="accent2"/>
                </a:solidFill>
              </a:rPr>
              <a:t>Обновление квалификационных требований: </a:t>
            </a:r>
            <a:r>
              <a:rPr lang="ru-RU" b="1">
                <a:solidFill>
                  <a:srgbClr val="CC3300"/>
                </a:solidFill>
              </a:rPr>
              <a:t>компетентностный</a:t>
            </a:r>
            <a:r>
              <a:rPr lang="ru-RU" b="1">
                <a:solidFill>
                  <a:schemeClr val="accent2"/>
                </a:solidFill>
              </a:rPr>
              <a:t> подход</a:t>
            </a:r>
          </a:p>
          <a:p>
            <a:endParaRPr lang="ru-RU" b="1">
              <a:solidFill>
                <a:schemeClr val="accent2"/>
              </a:solidFill>
            </a:endParaRPr>
          </a:p>
          <a:p>
            <a:endParaRPr lang="ru-RU" b="1">
              <a:solidFill>
                <a:srgbClr val="CC3300"/>
              </a:solidFill>
            </a:endParaRPr>
          </a:p>
        </p:txBody>
      </p:sp>
      <p:pic>
        <p:nvPicPr>
          <p:cNvPr id="20485" name="Picture 4" descr="121c915a7dfed47c8cf02c12d9937f16_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836613"/>
            <a:ext cx="2195513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1773238"/>
            <a:ext cx="2324100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AEBF503-02C7-4CE7-B05C-6867C1FF1461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 </a:t>
            </a:r>
            <a:r>
              <a:rPr lang="ru-RU" sz="2200" b="1">
                <a:solidFill>
                  <a:schemeClr val="bg1"/>
                </a:solidFill>
              </a:rPr>
              <a:t>Федеральный государственный образовательный стандарт</a:t>
            </a: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250825" y="836613"/>
            <a:ext cx="8642350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b="1"/>
              <a:t> </a:t>
            </a:r>
            <a:endParaRPr lang="ru-RU" sz="2800" b="1"/>
          </a:p>
          <a:p>
            <a:pPr>
              <a:buFontTx/>
              <a:buChar char="•"/>
            </a:pPr>
            <a:r>
              <a:rPr lang="ru-RU" sz="2800" b="1"/>
              <a:t> </a:t>
            </a:r>
            <a:r>
              <a:rPr lang="tt-RU" sz="2800" b="1">
                <a:solidFill>
                  <a:srgbClr val="CC3300"/>
                </a:solidFill>
              </a:rPr>
              <a:t>Федеральный закон от 1 декабря 2007 г. </a:t>
            </a:r>
          </a:p>
          <a:p>
            <a:r>
              <a:rPr lang="tt-RU" sz="2800" b="1">
                <a:solidFill>
                  <a:srgbClr val="CC3300"/>
                </a:solidFill>
              </a:rPr>
              <a:t>№ 309-ФЗ</a:t>
            </a:r>
            <a:r>
              <a:rPr lang="ru-RU" sz="2800" b="1"/>
              <a:t>  </a:t>
            </a:r>
          </a:p>
          <a:p>
            <a:r>
              <a:rPr lang="ru-RU" sz="2000" b="1">
                <a:solidFill>
                  <a:srgbClr val="003399"/>
                </a:solidFill>
              </a:rPr>
              <a:t>новое понимание содержания и структуры понятия «федеральный государственный образовательный стандарт»</a:t>
            </a:r>
            <a:r>
              <a:rPr lang="tt-RU" sz="2000" b="1">
                <a:solidFill>
                  <a:srgbClr val="003399"/>
                </a:solidFill>
              </a:rPr>
              <a:t> (ФГОС)</a:t>
            </a:r>
            <a:r>
              <a:rPr lang="tt-RU"/>
              <a:t> </a:t>
            </a:r>
            <a:endParaRPr lang="ru-RU" sz="2800" b="1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endParaRPr lang="ru-RU" sz="2800" b="1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 </a:t>
            </a:r>
            <a:r>
              <a:rPr lang="ru-RU" sz="2800" b="1">
                <a:solidFill>
                  <a:srgbClr val="CC3300"/>
                </a:solidFill>
              </a:rPr>
              <a:t>Закон Российской Федерации</a:t>
            </a:r>
          </a:p>
          <a:p>
            <a:r>
              <a:rPr lang="ru-RU" sz="2800" b="1">
                <a:solidFill>
                  <a:srgbClr val="CC3300"/>
                </a:solidFill>
              </a:rPr>
              <a:t> «Об образовании», статья 7</a:t>
            </a:r>
          </a:p>
          <a:p>
            <a:r>
              <a:rPr lang="ru-RU" sz="2000" b="1">
                <a:solidFill>
                  <a:srgbClr val="003399"/>
                </a:solidFill>
              </a:rPr>
              <a:t>« В Российской Федерации устанавливаются федеральные государственные образовательные стандарты, представляющие собой совокупность требований, обязательных при реализации основных образовательных программ начального общего, основного общего, среднего (полного) общего образования…»</a:t>
            </a:r>
            <a:r>
              <a:rPr lang="ru-RU" sz="2000">
                <a:solidFill>
                  <a:srgbClr val="003399"/>
                </a:solidFill>
              </a:rPr>
              <a:t> </a:t>
            </a:r>
            <a:endParaRPr lang="ru-RU" sz="2000" b="1">
              <a:solidFill>
                <a:srgbClr val="003399"/>
              </a:solidFill>
            </a:endParaRPr>
          </a:p>
          <a:p>
            <a:pPr>
              <a:buFontTx/>
              <a:buChar char="•"/>
            </a:pPr>
            <a:endParaRPr lang="ru-RU" sz="2000" b="1">
              <a:solidFill>
                <a:srgbClr val="003399"/>
              </a:solidFill>
            </a:endParaRPr>
          </a:p>
          <a:p>
            <a:pPr>
              <a:buFontTx/>
              <a:buChar char="•"/>
            </a:pPr>
            <a:endParaRPr lang="ru-RU" sz="2000" b="1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31316AF-0F67-4BDE-80E5-79BD8A9387B7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700213"/>
            <a:ext cx="7704137" cy="43926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/>
              <a:t>обеспечение</a:t>
            </a:r>
            <a:r>
              <a:rPr lang="ru-RU" sz="2400" smtClean="0"/>
              <a:t>  оптимального вхождения работников образования в систему ценностей современного образования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 </a:t>
            </a:r>
            <a:r>
              <a:rPr lang="ru-RU" sz="2400" b="1" smtClean="0"/>
              <a:t>принятие  </a:t>
            </a:r>
            <a:r>
              <a:rPr lang="ru-RU" sz="2400" smtClean="0"/>
              <a:t>идеологии ФГОС общего образования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 </a:t>
            </a:r>
            <a:r>
              <a:rPr lang="ru-RU" sz="2400" b="1" smtClean="0"/>
              <a:t>освоение</a:t>
            </a:r>
            <a:r>
              <a:rPr lang="ru-RU" sz="2400" smtClean="0"/>
              <a:t> новой системы требований к структуре основной образовательной программы, условиям ее реализации и оценке достижений обучающихся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/>
              <a:t>овладение</a:t>
            </a:r>
            <a:r>
              <a:rPr lang="ru-RU" sz="2400" smtClean="0"/>
              <a:t>  учебно-методическими и информационно-методическими ресурсами, необходимыми для успешного решения задач ФГОС</a:t>
            </a:r>
          </a:p>
        </p:txBody>
      </p:sp>
      <p:sp>
        <p:nvSpPr>
          <p:cNvPr id="21508" name="Rectangle 8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Ожидаемый результат повышения квалификации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 – это профессиональная готовность работников образования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 к реализации ФГОС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E771542-F1BE-44C7-8F37-ED7D8794FA03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Кадровое обеспечение введения ФГОС </a:t>
            </a: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107950" y="1557338"/>
            <a:ext cx="8496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accent2"/>
              </a:solidFill>
            </a:endParaRPr>
          </a:p>
          <a:p>
            <a:endParaRPr lang="ru-RU" b="1">
              <a:solidFill>
                <a:schemeClr val="accent2"/>
              </a:solidFill>
            </a:endParaRPr>
          </a:p>
        </p:txBody>
      </p:sp>
      <p:graphicFrame>
        <p:nvGraphicFramePr>
          <p:cNvPr id="177172" name="Group 20"/>
          <p:cNvGraphicFramePr>
            <a:graphicFrameLocks noGrp="1"/>
          </p:cNvGraphicFramePr>
          <p:nvPr/>
        </p:nvGraphicFramePr>
        <p:xfrm>
          <a:off x="755650" y="1397000"/>
          <a:ext cx="7993063" cy="4716463"/>
        </p:xfrm>
        <a:graphic>
          <a:graphicData uri="http://schemas.openxmlformats.org/drawingml/2006/table">
            <a:tbl>
              <a:tblPr/>
              <a:tblGrid>
                <a:gridCol w="3816350"/>
                <a:gridCol w="4176713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Федеральный уровень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Уровень образовательного учреждения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7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Рекомендации по обновлению содержания повышения квалификации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Примерные дополнительные профессиональные образовательные программы по вопросам введения ФГОС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Подготовка тьюторов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План-график повышения квалификации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Внутришкольное повышение квалификации (научно-методические семинары)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Обновление должностных инструкции работников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учреждения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42FAD4F-8D73-46E0-826E-4CAE88914E02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Организационное обеспечение введения ФГОС </a:t>
            </a: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107950" y="1557338"/>
            <a:ext cx="8496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accent2"/>
              </a:solidFill>
            </a:endParaRPr>
          </a:p>
          <a:p>
            <a:endParaRPr lang="ru-RU" b="1">
              <a:solidFill>
                <a:schemeClr val="accent2"/>
              </a:solidFill>
            </a:endParaRPr>
          </a:p>
        </p:txBody>
      </p:sp>
      <p:graphicFrame>
        <p:nvGraphicFramePr>
          <p:cNvPr id="179231" name="Group 31"/>
          <p:cNvGraphicFramePr>
            <a:graphicFrameLocks noGrp="1"/>
          </p:cNvGraphicFramePr>
          <p:nvPr/>
        </p:nvGraphicFramePr>
        <p:xfrm>
          <a:off x="755650" y="1397000"/>
          <a:ext cx="7993063" cy="5157788"/>
        </p:xfrm>
        <a:graphic>
          <a:graphicData uri="http://schemas.openxmlformats.org/drawingml/2006/table">
            <a:tbl>
              <a:tblPr/>
              <a:tblGrid>
                <a:gridCol w="3816350"/>
                <a:gridCol w="4176713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Федеральный уровень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Уровень образовательного учреждения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7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Федеральный координационный орган по подготовке и введению ФГОС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Всероссийские семинары-совещания, научно-практические  конференции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Общероссийский мониторинг введения ФГОС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Серия научно-методических изданий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Координации деятельности субъектов образовательного процесса, организационных структур учреждения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Реализация моделей взаимодействия  учреждений общего  и дополнительного образования детей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Модернизация системы методической работы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Привлечение органов государственно-общественного управления к проектированию основной образовательной программы школы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9786EF-9513-47F6-B842-573FE8100D0B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Информационное обеспечение введения ФГОС </a:t>
            </a:r>
          </a:p>
        </p:txBody>
      </p:sp>
      <p:sp>
        <p:nvSpPr>
          <p:cNvPr id="24580" name="Text Box 3"/>
          <p:cNvSpPr txBox="1">
            <a:spLocks noChangeArrowheads="1"/>
          </p:cNvSpPr>
          <p:nvPr/>
        </p:nvSpPr>
        <p:spPr bwMode="auto">
          <a:xfrm>
            <a:off x="107950" y="1557338"/>
            <a:ext cx="8496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accent2"/>
              </a:solidFill>
            </a:endParaRPr>
          </a:p>
          <a:p>
            <a:endParaRPr lang="ru-RU" b="1">
              <a:solidFill>
                <a:schemeClr val="accent2"/>
              </a:solidFill>
            </a:endParaRPr>
          </a:p>
        </p:txBody>
      </p:sp>
      <p:graphicFrame>
        <p:nvGraphicFramePr>
          <p:cNvPr id="173073" name="Group 17"/>
          <p:cNvGraphicFramePr>
            <a:graphicFrameLocks noGrp="1"/>
          </p:cNvGraphicFramePr>
          <p:nvPr/>
        </p:nvGraphicFramePr>
        <p:xfrm>
          <a:off x="755650" y="1397000"/>
          <a:ext cx="7993063" cy="5130800"/>
        </p:xfrm>
        <a:graphic>
          <a:graphicData uri="http://schemas.openxmlformats.org/drawingml/2006/table">
            <a:tbl>
              <a:tblPr/>
              <a:tblGrid>
                <a:gridCol w="3816350"/>
                <a:gridCol w="4176713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Федеральный уровень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Уровень образовательного учреждения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3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Информирование общественности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(СМИ, научно-методические издания,официальные сайты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  <a:hlinkClick r:id="rId3"/>
                        </a:rPr>
                        <a:t>www.mon.gov.ru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FFFF"/>
                          </a:solidFill>
                          <a:effectLst/>
                          <a:latin typeface="Arial" charset="0"/>
                          <a:hlinkClick r:id="rId4"/>
                        </a:rPr>
                        <a:t>www.standart.edu.ru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FF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FFFF"/>
                          </a:solidFill>
                          <a:effectLst/>
                          <a:latin typeface="Arial" charset="0"/>
                          <a:hlinkClick r:id="rId4"/>
                        </a:rPr>
                        <a:t>www. </a:t>
                      </a: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charset="0"/>
                        </a:rPr>
                        <a:t>isiorao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FFFF"/>
                          </a:solidFill>
                          <a:effectLst/>
                          <a:latin typeface="Arial" charset="0"/>
                          <a:hlinkClick r:id="rId4"/>
                        </a:rPr>
                        <a:t>.ru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FFFF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 др.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FFFF"/>
                          </a:solidFill>
                          <a:effectLst/>
                          <a:latin typeface="Arial" charset="0"/>
                        </a:rPr>
                        <a:t>.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Сетевой комплекс информационного взаимодействия субъектов РФ по введению ФГОС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Изучение общественного мнения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Публичный отчет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Сайт учреждения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F8ADCFE-9669-4782-B8BB-FE58DCC9A508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250825" y="981075"/>
            <a:ext cx="8642350" cy="587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400" b="1" u="sng">
                <a:solidFill>
                  <a:schemeClr val="accent2"/>
                </a:solidFill>
              </a:rPr>
              <a:t>ФГОС:</a:t>
            </a:r>
          </a:p>
          <a:p>
            <a:pPr marL="342900" indent="-342900"/>
            <a:endParaRPr lang="ru-RU" sz="2400" b="1" u="sng">
              <a:solidFill>
                <a:schemeClr val="accent2"/>
              </a:solidFill>
            </a:endParaRPr>
          </a:p>
          <a:p>
            <a:pPr marL="342900" indent="-342900">
              <a:buFontTx/>
              <a:buChar char="•"/>
            </a:pPr>
            <a:r>
              <a:rPr lang="ru-RU" sz="2400" b="1">
                <a:solidFill>
                  <a:schemeClr val="accent2"/>
                </a:solidFill>
              </a:rPr>
              <a:t>Требования к материально-техническому оснащению (библиотека – читальный зал – медиатека – </a:t>
            </a:r>
            <a:r>
              <a:rPr lang="ru-RU" sz="2400" b="1">
                <a:solidFill>
                  <a:srgbClr val="CC0000"/>
                </a:solidFill>
              </a:rPr>
              <a:t>информационно-библиотечный центр</a:t>
            </a:r>
            <a:r>
              <a:rPr lang="ru-RU" sz="2400" b="1">
                <a:solidFill>
                  <a:schemeClr val="accent2"/>
                </a:solidFill>
              </a:rPr>
              <a:t>)</a:t>
            </a:r>
          </a:p>
          <a:p>
            <a:pPr marL="342900" indent="-342900">
              <a:buFontTx/>
              <a:buChar char="•"/>
            </a:pPr>
            <a:r>
              <a:rPr lang="ru-RU" sz="2400" b="1">
                <a:solidFill>
                  <a:schemeClr val="accent2"/>
                </a:solidFill>
              </a:rPr>
              <a:t>Требования к </a:t>
            </a:r>
            <a:r>
              <a:rPr lang="ru-RU" sz="2400" b="1">
                <a:solidFill>
                  <a:srgbClr val="CC0000"/>
                </a:solidFill>
              </a:rPr>
              <a:t>информационно-образовательной среде</a:t>
            </a:r>
          </a:p>
          <a:p>
            <a:pPr marL="342900" indent="-342900">
              <a:buFontTx/>
              <a:buChar char="•"/>
            </a:pPr>
            <a:r>
              <a:rPr lang="ru-RU" sz="2400" b="1">
                <a:solidFill>
                  <a:schemeClr val="accent2"/>
                </a:solidFill>
              </a:rPr>
              <a:t>Требования к учебно-методическому и </a:t>
            </a:r>
            <a:r>
              <a:rPr lang="ru-RU" sz="2400" b="1">
                <a:solidFill>
                  <a:srgbClr val="CC0000"/>
                </a:solidFill>
              </a:rPr>
              <a:t>информационному обеспечению</a:t>
            </a:r>
          </a:p>
          <a:p>
            <a:pPr marL="342900" indent="-342900"/>
            <a:endParaRPr lang="ru-RU" sz="2400" b="1">
              <a:solidFill>
                <a:srgbClr val="CC0000"/>
              </a:solidFill>
            </a:endParaRPr>
          </a:p>
          <a:p>
            <a:pPr marL="784225" lvl="1" indent="-342900"/>
            <a:r>
              <a:rPr lang="ru-RU" sz="2400" b="1">
                <a:solidFill>
                  <a:schemeClr val="accent2"/>
                </a:solidFill>
              </a:rPr>
              <a:t>    Нужен </a:t>
            </a:r>
            <a:r>
              <a:rPr lang="ru-RU" sz="2400" b="1">
                <a:solidFill>
                  <a:srgbClr val="CC0000"/>
                </a:solidFill>
              </a:rPr>
              <a:t>новый</a:t>
            </a:r>
            <a:r>
              <a:rPr lang="ru-RU" sz="2400" b="1">
                <a:solidFill>
                  <a:schemeClr val="accent2"/>
                </a:solidFill>
              </a:rPr>
              <a:t> ресурс – </a:t>
            </a:r>
            <a:r>
              <a:rPr lang="ru-RU" sz="2400" b="1" i="1">
                <a:solidFill>
                  <a:schemeClr val="accent2"/>
                </a:solidFill>
              </a:rPr>
              <a:t>учебно-методический комплекс</a:t>
            </a:r>
            <a:r>
              <a:rPr lang="ru-RU" sz="2400" b="1">
                <a:solidFill>
                  <a:schemeClr val="accent2"/>
                </a:solidFill>
              </a:rPr>
              <a:t> (учебник  + ЭОР + методическое пособие + средства для контроля и самоконтроля + средства для самостоятельной работы +…+…+), </a:t>
            </a:r>
          </a:p>
          <a:p>
            <a:pPr marL="342900" indent="-342900">
              <a:buFontTx/>
              <a:buChar char="•"/>
            </a:pPr>
            <a:endParaRPr lang="ru-RU" sz="20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A029C74-274D-487B-A9FB-A8C1673D48EE}" type="slidenum">
              <a:rPr lang="ru-RU" smtClean="0"/>
              <a:pPr/>
              <a:t>25</a:t>
            </a:fld>
            <a:endParaRPr lang="ru-RU" smtClean="0"/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Материально-техническое обеспечение введения ФГОС 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107950" y="1557338"/>
            <a:ext cx="8496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accent2"/>
              </a:solidFill>
            </a:endParaRPr>
          </a:p>
          <a:p>
            <a:endParaRPr lang="ru-RU" b="1">
              <a:solidFill>
                <a:schemeClr val="accent2"/>
              </a:solidFill>
            </a:endParaRPr>
          </a:p>
        </p:txBody>
      </p:sp>
      <p:graphicFrame>
        <p:nvGraphicFramePr>
          <p:cNvPr id="175125" name="Group 21"/>
          <p:cNvGraphicFramePr>
            <a:graphicFrameLocks noGrp="1"/>
          </p:cNvGraphicFramePr>
          <p:nvPr/>
        </p:nvGraphicFramePr>
        <p:xfrm>
          <a:off x="755650" y="1397000"/>
          <a:ext cx="7993063" cy="5010150"/>
        </p:xfrm>
        <a:graphic>
          <a:graphicData uri="http://schemas.openxmlformats.org/drawingml/2006/table">
            <a:tbl>
              <a:tblPr/>
              <a:tblGrid>
                <a:gridCol w="3816350"/>
                <a:gridCol w="4176713"/>
              </a:tblGrid>
              <a:tr h="736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Федеральный уровень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</a:rPr>
                        <a:t>Уровень образовательного учреждения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7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 требования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Требования к объектам инфраструктуры учреждения, их оснащению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Оборудование помещений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Учебно-методические комплекты, ЭОР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Банк программ, разработок занятий, дидактических материалов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AABB1A-9865-4A19-AF7F-68FD3EBDD51F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Критерии готовности ОУ к введению стандарта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0" y="1052513"/>
            <a:ext cx="914400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 </a:t>
            </a:r>
            <a:endParaRPr lang="ru-RU" sz="2400" b="1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sz="1600" b="1">
                <a:solidFill>
                  <a:schemeClr val="accent2"/>
                </a:solidFill>
              </a:rPr>
              <a:t>разработана и утверждена </a:t>
            </a:r>
            <a:r>
              <a:rPr lang="ru-RU" sz="1600" b="1">
                <a:solidFill>
                  <a:srgbClr val="CC0000"/>
                </a:solidFill>
              </a:rPr>
              <a:t>основная образовательная</a:t>
            </a:r>
            <a:r>
              <a:rPr lang="ru-RU" b="1">
                <a:solidFill>
                  <a:srgbClr val="CC0000"/>
                </a:solidFill>
              </a:rPr>
              <a:t> </a:t>
            </a:r>
            <a:r>
              <a:rPr lang="ru-RU" sz="1600" b="1">
                <a:solidFill>
                  <a:srgbClr val="CC0000"/>
                </a:solidFill>
              </a:rPr>
              <a:t>программа</a:t>
            </a:r>
            <a:r>
              <a:rPr lang="ru-RU" sz="1600" b="1" u="sng">
                <a:solidFill>
                  <a:schemeClr val="accent2"/>
                </a:solidFill>
              </a:rPr>
              <a:t> </a:t>
            </a:r>
          </a:p>
          <a:p>
            <a:endParaRPr lang="ru-RU" sz="800" b="1" u="sng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b="1">
                <a:solidFill>
                  <a:srgbClr val="CC0000"/>
                </a:solidFill>
              </a:rPr>
              <a:t> </a:t>
            </a:r>
            <a:r>
              <a:rPr lang="ru-RU" sz="1600" b="1">
                <a:solidFill>
                  <a:srgbClr val="CC0000"/>
                </a:solidFill>
              </a:rPr>
              <a:t>нормативная база</a:t>
            </a:r>
            <a:r>
              <a:rPr lang="ru-RU" sz="1600" b="1">
                <a:solidFill>
                  <a:schemeClr val="accent2"/>
                </a:solidFill>
              </a:rPr>
              <a:t> образовательного учреждения </a:t>
            </a:r>
            <a:r>
              <a:rPr lang="ru-RU" sz="1600" b="1">
                <a:solidFill>
                  <a:srgbClr val="CC0000"/>
                </a:solidFill>
              </a:rPr>
              <a:t>приведена в соответствие</a:t>
            </a:r>
            <a:r>
              <a:rPr lang="ru-RU" sz="1600" b="1">
                <a:solidFill>
                  <a:schemeClr val="accent2"/>
                </a:solidFill>
              </a:rPr>
              <a:t> с требованиями ФГОС, в том числе  </a:t>
            </a:r>
            <a:r>
              <a:rPr lang="ru-RU" sz="1600" b="1">
                <a:solidFill>
                  <a:srgbClr val="CC0000"/>
                </a:solidFill>
              </a:rPr>
              <a:t>разработаны локальные акты</a:t>
            </a:r>
            <a:r>
              <a:rPr lang="ru-RU" sz="1600" b="1">
                <a:solidFill>
                  <a:schemeClr val="accent2"/>
                </a:solidFill>
              </a:rPr>
              <a:t>, регламентирующие установление заработной платы работников </a:t>
            </a:r>
            <a:r>
              <a:rPr lang="ru-RU" sz="1600" b="1">
                <a:solidFill>
                  <a:srgbClr val="CC0000"/>
                </a:solidFill>
              </a:rPr>
              <a:t>в соответствии с НСОТ</a:t>
            </a:r>
            <a:endParaRPr lang="ru-RU" sz="1600" b="1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endParaRPr lang="ru-RU" sz="800" b="1" u="sng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b="1">
                <a:solidFill>
                  <a:srgbClr val="CC0000"/>
                </a:solidFill>
              </a:rPr>
              <a:t> </a:t>
            </a:r>
            <a:r>
              <a:rPr lang="ru-RU" sz="1600" b="1">
                <a:solidFill>
                  <a:srgbClr val="CC0000"/>
                </a:solidFill>
              </a:rPr>
              <a:t>приведены в соответствие</a:t>
            </a:r>
            <a:r>
              <a:rPr lang="ru-RU" sz="1600" b="1">
                <a:solidFill>
                  <a:schemeClr val="accent2"/>
                </a:solidFill>
              </a:rPr>
              <a:t> с требованиями ФГОС и новыми квалификационными характеристиками </a:t>
            </a:r>
            <a:r>
              <a:rPr lang="ru-RU" sz="1600" b="1">
                <a:solidFill>
                  <a:srgbClr val="CC0000"/>
                </a:solidFill>
              </a:rPr>
              <a:t>должностные инструкции </a:t>
            </a:r>
            <a:r>
              <a:rPr lang="ru-RU" sz="1600" b="1">
                <a:solidFill>
                  <a:srgbClr val="003399"/>
                </a:solidFill>
              </a:rPr>
              <a:t>работников</a:t>
            </a:r>
            <a:r>
              <a:rPr lang="ru-RU" b="1">
                <a:solidFill>
                  <a:srgbClr val="003399"/>
                </a:solidFill>
              </a:rPr>
              <a:t> </a:t>
            </a:r>
          </a:p>
          <a:p>
            <a:pPr>
              <a:buFontTx/>
              <a:buChar char="-"/>
            </a:pPr>
            <a:endParaRPr lang="ru-RU" sz="800" b="1">
              <a:solidFill>
                <a:srgbClr val="003399"/>
              </a:solidFill>
            </a:endParaRPr>
          </a:p>
          <a:p>
            <a:pPr>
              <a:buFontTx/>
              <a:buChar char="-"/>
            </a:pPr>
            <a:r>
              <a:rPr lang="ru-RU" sz="1600" b="1">
                <a:solidFill>
                  <a:schemeClr val="accent2"/>
                </a:solidFill>
              </a:rPr>
              <a:t> определен </a:t>
            </a:r>
            <a:r>
              <a:rPr lang="ru-RU" sz="1600" b="1">
                <a:solidFill>
                  <a:srgbClr val="CC0000"/>
                </a:solidFill>
              </a:rPr>
              <a:t>список учебников и учебных пособий</a:t>
            </a:r>
          </a:p>
          <a:p>
            <a:endParaRPr lang="ru-RU" sz="800" b="1">
              <a:solidFill>
                <a:srgbClr val="CC0000"/>
              </a:solidFill>
            </a:endParaRPr>
          </a:p>
          <a:p>
            <a:pPr>
              <a:buFontTx/>
              <a:buChar char="-"/>
            </a:pPr>
            <a:r>
              <a:rPr lang="ru-RU" sz="1600" b="1">
                <a:solidFill>
                  <a:srgbClr val="003399"/>
                </a:solidFill>
              </a:rPr>
              <a:t> определена</a:t>
            </a:r>
            <a:r>
              <a:rPr lang="ru-RU" sz="1600" b="1">
                <a:solidFill>
                  <a:schemeClr val="accent2"/>
                </a:solidFill>
              </a:rPr>
              <a:t> </a:t>
            </a:r>
            <a:r>
              <a:rPr lang="ru-RU" sz="1600" b="1">
                <a:solidFill>
                  <a:srgbClr val="CC0000"/>
                </a:solidFill>
              </a:rPr>
              <a:t>модель</a:t>
            </a:r>
            <a:r>
              <a:rPr lang="ru-RU" sz="1600" b="1">
                <a:solidFill>
                  <a:schemeClr val="accent2"/>
                </a:solidFill>
              </a:rPr>
              <a:t> организации образовательного процесса, обеспечивающая организацию </a:t>
            </a:r>
            <a:r>
              <a:rPr lang="ru-RU" sz="1600" b="1">
                <a:solidFill>
                  <a:srgbClr val="CC0000"/>
                </a:solidFill>
              </a:rPr>
              <a:t>внеурочной деятельности</a:t>
            </a:r>
            <a:r>
              <a:rPr lang="ru-RU" sz="1600" b="1">
                <a:solidFill>
                  <a:schemeClr val="accent2"/>
                </a:solidFill>
              </a:rPr>
              <a:t> обучающихся</a:t>
            </a:r>
          </a:p>
          <a:p>
            <a:endParaRPr lang="ru-RU" sz="800" b="1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sz="1600" b="1">
                <a:solidFill>
                  <a:srgbClr val="CC0000"/>
                </a:solidFill>
              </a:rPr>
              <a:t> разработан</a:t>
            </a:r>
            <a:r>
              <a:rPr lang="ru-RU" sz="1600" b="1">
                <a:solidFill>
                  <a:schemeClr val="accent2"/>
                </a:solidFill>
              </a:rPr>
              <a:t> план </a:t>
            </a:r>
            <a:r>
              <a:rPr lang="ru-RU" sz="1600" b="1">
                <a:solidFill>
                  <a:srgbClr val="CC0000"/>
                </a:solidFill>
              </a:rPr>
              <a:t>методической работы</a:t>
            </a:r>
            <a:r>
              <a:rPr lang="ru-RU" sz="1600" b="1">
                <a:solidFill>
                  <a:schemeClr val="accent2"/>
                </a:solidFill>
              </a:rPr>
              <a:t>, обеспечивающей сопровождение введения ФГОС</a:t>
            </a:r>
          </a:p>
          <a:p>
            <a:endParaRPr lang="ru-RU" sz="800" b="1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sz="1600" b="1">
                <a:solidFill>
                  <a:schemeClr val="accent2"/>
                </a:solidFill>
              </a:rPr>
              <a:t> осуществлено </a:t>
            </a:r>
            <a:r>
              <a:rPr lang="ru-RU" sz="1600" b="1">
                <a:solidFill>
                  <a:srgbClr val="CC0000"/>
                </a:solidFill>
              </a:rPr>
              <a:t>повышение квалификации</a:t>
            </a:r>
            <a:r>
              <a:rPr lang="ru-RU" sz="1600" b="1">
                <a:solidFill>
                  <a:schemeClr val="accent2"/>
                </a:solidFill>
              </a:rPr>
              <a:t> всех учителей начальных классов</a:t>
            </a:r>
          </a:p>
          <a:p>
            <a:endParaRPr lang="ru-RU" sz="800" b="1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sz="1600" b="1">
                <a:solidFill>
                  <a:srgbClr val="CC0000"/>
                </a:solidFill>
              </a:rPr>
              <a:t> обеспечены</a:t>
            </a:r>
            <a:r>
              <a:rPr lang="ru-RU" sz="1600" b="1">
                <a:solidFill>
                  <a:schemeClr val="accent2"/>
                </a:solidFill>
              </a:rPr>
              <a:t> кадровые, финансовые, материально-технические и иные </a:t>
            </a:r>
            <a:r>
              <a:rPr lang="ru-RU" sz="1600" b="1">
                <a:solidFill>
                  <a:srgbClr val="CC0000"/>
                </a:solidFill>
              </a:rPr>
              <a:t>условия</a:t>
            </a:r>
            <a:r>
              <a:rPr lang="ru-RU" sz="1600" b="1">
                <a:solidFill>
                  <a:schemeClr val="accent2"/>
                </a:solidFill>
              </a:rPr>
              <a:t> реализации основной образовательной программы начального общего образования в соответствии с требованиями  ФГОС</a:t>
            </a:r>
            <a:endParaRPr lang="ru-RU" sz="1600" b="1">
              <a:solidFill>
                <a:srgbClr val="CC0000"/>
              </a:solidFill>
            </a:endParaRPr>
          </a:p>
          <a:p>
            <a:pPr>
              <a:buFontTx/>
              <a:buChar char="-"/>
            </a:pPr>
            <a:endParaRPr lang="ru-RU" sz="1600" b="1">
              <a:solidFill>
                <a:schemeClr val="accent2"/>
              </a:solidFill>
            </a:endParaRPr>
          </a:p>
          <a:p>
            <a:endParaRPr lang="ru-RU" sz="16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6FED34-9C83-4208-8A22-7E56E7F2AFC7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800" b="1">
              <a:solidFill>
                <a:srgbClr val="CCFFFF"/>
              </a:solidFill>
            </a:endParaRP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Что дальше?</a:t>
            </a:r>
            <a:r>
              <a:rPr lang="ru-RU" sz="2400" b="1">
                <a:solidFill>
                  <a:srgbClr val="CCFFFF"/>
                </a:solidFill>
              </a:rPr>
              <a:t> 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0" y="1052513"/>
            <a:ext cx="9144000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solidFill>
                  <a:schemeClr val="accent2"/>
                </a:solidFill>
                <a:cs typeface="Arial" charset="0"/>
              </a:rPr>
              <a:t>   </a:t>
            </a:r>
            <a:r>
              <a:rPr lang="ru-RU" sz="2200" b="1">
                <a:solidFill>
                  <a:srgbClr val="CC3300"/>
                </a:solidFill>
              </a:rPr>
              <a:t>Федеральный уровень</a:t>
            </a:r>
            <a:r>
              <a:rPr lang="ru-RU" sz="2200" b="1">
                <a:solidFill>
                  <a:srgbClr val="003399"/>
                </a:solidFill>
              </a:rPr>
              <a:t>  с участием </a:t>
            </a:r>
            <a:r>
              <a:rPr lang="ru-RU" sz="2200" b="1">
                <a:solidFill>
                  <a:srgbClr val="CC3300"/>
                </a:solidFill>
              </a:rPr>
              <a:t>субъектов</a:t>
            </a:r>
            <a:r>
              <a:rPr lang="ru-RU" sz="2200" b="1">
                <a:solidFill>
                  <a:srgbClr val="003399"/>
                </a:solidFill>
              </a:rPr>
              <a:t> Российской Федерации:</a:t>
            </a:r>
          </a:p>
          <a:p>
            <a:r>
              <a:rPr lang="ru-RU" sz="2200" b="1">
                <a:solidFill>
                  <a:schemeClr val="accent2"/>
                </a:solidFill>
                <a:cs typeface="Arial" charset="0"/>
              </a:rPr>
              <a:t>    </a:t>
            </a:r>
            <a:r>
              <a:rPr lang="ru-RU" b="1">
                <a:solidFill>
                  <a:schemeClr val="accent2"/>
                </a:solidFill>
                <a:cs typeface="Arial" charset="0"/>
              </a:rPr>
              <a:t>-  разработка </a:t>
            </a:r>
            <a:r>
              <a:rPr lang="ru-RU" b="1">
                <a:solidFill>
                  <a:srgbClr val="CC3300"/>
                </a:solidFill>
                <a:cs typeface="Arial" charset="0"/>
              </a:rPr>
              <a:t>примерной</a:t>
            </a:r>
            <a:r>
              <a:rPr lang="ru-RU" b="1">
                <a:solidFill>
                  <a:schemeClr val="accent2"/>
                </a:solidFill>
                <a:cs typeface="Arial" charset="0"/>
              </a:rPr>
              <a:t> основной образовательной программы, включающей в том числе:</a:t>
            </a:r>
          </a:p>
          <a:p>
            <a:r>
              <a:rPr lang="ru-RU" b="1">
                <a:solidFill>
                  <a:schemeClr val="accent2"/>
                </a:solidFill>
                <a:cs typeface="Arial" charset="0"/>
              </a:rPr>
              <a:t>             - базисный </a:t>
            </a:r>
            <a:r>
              <a:rPr lang="ru-RU" b="1">
                <a:solidFill>
                  <a:srgbClr val="CC3300"/>
                </a:solidFill>
                <a:cs typeface="Arial" charset="0"/>
              </a:rPr>
              <a:t>учебный план</a:t>
            </a:r>
          </a:p>
          <a:p>
            <a:r>
              <a:rPr lang="ru-RU" b="1">
                <a:solidFill>
                  <a:srgbClr val="CC3300"/>
                </a:solidFill>
                <a:cs typeface="Arial" charset="0"/>
              </a:rPr>
              <a:t>             - </a:t>
            </a:r>
            <a:r>
              <a:rPr lang="ru-RU" b="1">
                <a:solidFill>
                  <a:srgbClr val="003399"/>
                </a:solidFill>
              </a:rPr>
              <a:t>планируемые результаты освоения основной образовательной</a:t>
            </a:r>
          </a:p>
          <a:p>
            <a:r>
              <a:rPr lang="ru-RU" b="1">
                <a:solidFill>
                  <a:srgbClr val="003399"/>
                </a:solidFill>
              </a:rPr>
              <a:t>             программы</a:t>
            </a:r>
            <a:endParaRPr lang="ru-RU" b="1">
              <a:solidFill>
                <a:schemeClr val="accent2"/>
              </a:solidFill>
              <a:cs typeface="Arial" charset="0"/>
            </a:endParaRPr>
          </a:p>
          <a:p>
            <a:r>
              <a:rPr lang="ru-RU" b="1">
                <a:solidFill>
                  <a:schemeClr val="accent2"/>
                </a:solidFill>
                <a:cs typeface="Arial" charset="0"/>
              </a:rPr>
              <a:t>             - примерные </a:t>
            </a:r>
            <a:r>
              <a:rPr lang="ru-RU" b="1">
                <a:solidFill>
                  <a:srgbClr val="CC3300"/>
                </a:solidFill>
                <a:cs typeface="Arial" charset="0"/>
              </a:rPr>
              <a:t>программы учебных предметов</a:t>
            </a:r>
          </a:p>
          <a:p>
            <a:r>
              <a:rPr lang="ru-RU" b="1">
                <a:solidFill>
                  <a:schemeClr val="accent2"/>
                </a:solidFill>
                <a:cs typeface="Arial" charset="0"/>
              </a:rPr>
              <a:t>             - </a:t>
            </a:r>
            <a:r>
              <a:rPr lang="ru-RU" b="1">
                <a:solidFill>
                  <a:srgbClr val="CC0000"/>
                </a:solidFill>
                <a:cs typeface="Arial" charset="0"/>
              </a:rPr>
              <a:t>остальные</a:t>
            </a:r>
            <a:r>
              <a:rPr lang="ru-RU" b="1">
                <a:solidFill>
                  <a:schemeClr val="accent2"/>
                </a:solidFill>
                <a:cs typeface="Arial" charset="0"/>
              </a:rPr>
              <a:t> примерные программы в соответствии со </a:t>
            </a:r>
          </a:p>
          <a:p>
            <a:r>
              <a:rPr lang="ru-RU" b="1">
                <a:solidFill>
                  <a:schemeClr val="accent2"/>
                </a:solidFill>
                <a:cs typeface="Arial" charset="0"/>
              </a:rPr>
              <a:t>             стандартом</a:t>
            </a:r>
          </a:p>
          <a:p>
            <a:r>
              <a:rPr lang="ru-RU" b="1">
                <a:solidFill>
                  <a:schemeClr val="accent2"/>
                </a:solidFill>
                <a:cs typeface="Arial" charset="0"/>
              </a:rPr>
              <a:t>             - </a:t>
            </a:r>
            <a:r>
              <a:rPr lang="ru-RU" b="1">
                <a:solidFill>
                  <a:srgbClr val="CC0000"/>
                </a:solidFill>
                <a:cs typeface="Arial" charset="0"/>
              </a:rPr>
              <a:t>систему оценки </a:t>
            </a:r>
            <a:r>
              <a:rPr lang="ru-RU" b="1">
                <a:solidFill>
                  <a:srgbClr val="003399"/>
                </a:solidFill>
                <a:cs typeface="Arial" charset="0"/>
              </a:rPr>
              <a:t>достижения планируемых результатов основной </a:t>
            </a:r>
          </a:p>
          <a:p>
            <a:r>
              <a:rPr lang="ru-RU" b="1">
                <a:solidFill>
                  <a:srgbClr val="003399"/>
                </a:solidFill>
                <a:cs typeface="Arial" charset="0"/>
              </a:rPr>
              <a:t>             образовательной программы</a:t>
            </a:r>
          </a:p>
          <a:p>
            <a:r>
              <a:rPr lang="ru-RU" b="1">
                <a:solidFill>
                  <a:srgbClr val="003399"/>
                </a:solidFill>
                <a:cs typeface="Arial" charset="0"/>
              </a:rPr>
              <a:t>    - утверждение </a:t>
            </a:r>
            <a:r>
              <a:rPr lang="ru-RU" b="1">
                <a:solidFill>
                  <a:srgbClr val="CC0000"/>
                </a:solidFill>
                <a:cs typeface="Arial" charset="0"/>
              </a:rPr>
              <a:t>перечня учебников</a:t>
            </a:r>
            <a:r>
              <a:rPr lang="ru-RU" b="1">
                <a:solidFill>
                  <a:srgbClr val="003399"/>
                </a:solidFill>
                <a:cs typeface="Arial" charset="0"/>
              </a:rPr>
              <a:t> соответствующих ФГОС</a:t>
            </a:r>
          </a:p>
          <a:p>
            <a:r>
              <a:rPr lang="ru-RU" b="1">
                <a:solidFill>
                  <a:srgbClr val="003399"/>
                </a:solidFill>
                <a:cs typeface="Arial" charset="0"/>
              </a:rPr>
              <a:t>    - создание Координационного совета</a:t>
            </a:r>
          </a:p>
          <a:p>
            <a:r>
              <a:rPr lang="ru-RU" b="1">
                <a:solidFill>
                  <a:srgbClr val="003399"/>
                </a:solidFill>
                <a:cs typeface="Arial" charset="0"/>
              </a:rPr>
              <a:t>    - создание федерально-региональной системы </a:t>
            </a:r>
            <a:r>
              <a:rPr lang="ru-RU" b="1">
                <a:solidFill>
                  <a:srgbClr val="CC0000"/>
                </a:solidFill>
                <a:cs typeface="Arial" charset="0"/>
              </a:rPr>
              <a:t>повышения квалификации</a:t>
            </a:r>
            <a:r>
              <a:rPr lang="ru-RU" b="1">
                <a:solidFill>
                  <a:srgbClr val="003399"/>
                </a:solidFill>
                <a:cs typeface="Arial" charset="0"/>
              </a:rPr>
              <a:t> педагогических работников по проблемам введения ФГОС</a:t>
            </a:r>
          </a:p>
          <a:p>
            <a:r>
              <a:rPr lang="ru-RU" b="1">
                <a:solidFill>
                  <a:srgbClr val="003399"/>
                </a:solidFill>
                <a:cs typeface="Arial" charset="0"/>
              </a:rPr>
              <a:t>    - организация мониторинга введения  ФГОС</a:t>
            </a:r>
          </a:p>
          <a:p>
            <a:endParaRPr lang="ru-RU" b="1">
              <a:solidFill>
                <a:schemeClr val="accent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FCA1A9C-01E0-4272-87C6-40A10D9F64B6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2400" b="1">
              <a:solidFill>
                <a:schemeClr val="bg1"/>
              </a:solidFill>
            </a:endParaRP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Что дальше?</a:t>
            </a:r>
            <a:r>
              <a:rPr lang="ru-RU" sz="2400" b="1">
                <a:solidFill>
                  <a:srgbClr val="CCFFFF"/>
                </a:solidFill>
              </a:rPr>
              <a:t> </a:t>
            </a:r>
          </a:p>
          <a:p>
            <a:pPr algn="ctr"/>
            <a:endParaRPr lang="ru-RU" sz="2400">
              <a:solidFill>
                <a:srgbClr val="CCFFFF"/>
              </a:solidFill>
            </a:endParaRP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0" y="908050"/>
            <a:ext cx="9144000" cy="670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accent2"/>
                </a:solidFill>
              </a:rPr>
              <a:t>   Уровень    </a:t>
            </a:r>
            <a:r>
              <a:rPr lang="ru-RU" sz="2400" b="1">
                <a:solidFill>
                  <a:srgbClr val="CC3300"/>
                </a:solidFill>
              </a:rPr>
              <a:t>образовательного учреждения</a:t>
            </a:r>
            <a:r>
              <a:rPr lang="ru-RU" b="1">
                <a:solidFill>
                  <a:schemeClr val="accent2"/>
                </a:solidFill>
              </a:rPr>
              <a:t> :                  </a:t>
            </a:r>
          </a:p>
          <a:p>
            <a:r>
              <a:rPr lang="ru-RU" b="1">
                <a:solidFill>
                  <a:schemeClr val="accent2"/>
                </a:solidFill>
              </a:rPr>
              <a:t>                - разработка </a:t>
            </a:r>
            <a:r>
              <a:rPr lang="ru-RU" b="1">
                <a:solidFill>
                  <a:srgbClr val="CC3300"/>
                </a:solidFill>
              </a:rPr>
              <a:t>основной образовательной программы</a:t>
            </a:r>
            <a:r>
              <a:rPr lang="ru-RU" b="1">
                <a:solidFill>
                  <a:schemeClr val="accent2"/>
                </a:solidFill>
              </a:rPr>
              <a:t>, включающей :</a:t>
            </a:r>
          </a:p>
          <a:p>
            <a:pPr marL="1143000" lvl="2" indent="-228600"/>
            <a:r>
              <a:rPr lang="ru-RU" b="1">
                <a:solidFill>
                  <a:srgbClr val="003399"/>
                </a:solidFill>
              </a:rPr>
              <a:t>             </a:t>
            </a:r>
            <a:r>
              <a:rPr lang="ru-RU" sz="1400" b="1">
                <a:solidFill>
                  <a:srgbClr val="003399"/>
                </a:solidFill>
              </a:rPr>
              <a:t>- пояснительную записку</a:t>
            </a:r>
          </a:p>
          <a:p>
            <a:pPr marL="1143000" lvl="2" indent="-228600"/>
            <a:r>
              <a:rPr lang="ru-RU" sz="1400" b="1">
                <a:solidFill>
                  <a:srgbClr val="003399"/>
                </a:solidFill>
              </a:rPr>
              <a:t>                 - планируемые результаты освоения основной образовательной</a:t>
            </a:r>
          </a:p>
          <a:p>
            <a:pPr marL="1143000" lvl="2" indent="-228600"/>
            <a:r>
              <a:rPr lang="ru-RU" sz="1400" b="1">
                <a:solidFill>
                  <a:srgbClr val="003399"/>
                </a:solidFill>
              </a:rPr>
              <a:t>                   программы</a:t>
            </a:r>
          </a:p>
          <a:p>
            <a:pPr marL="1143000" lvl="2" indent="-228600"/>
            <a:r>
              <a:rPr lang="ru-RU" sz="1400" b="1">
                <a:solidFill>
                  <a:srgbClr val="003399"/>
                </a:solidFill>
              </a:rPr>
              <a:t>                 - учебный план(ы) </a:t>
            </a:r>
          </a:p>
          <a:p>
            <a:pPr marL="1143000" lvl="2" indent="-228600"/>
            <a:r>
              <a:rPr lang="ru-RU" sz="1400" b="1">
                <a:solidFill>
                  <a:srgbClr val="003399"/>
                </a:solidFill>
              </a:rPr>
              <a:t>                 - программу формирования </a:t>
            </a:r>
            <a:r>
              <a:rPr lang="ru-RU" sz="1400" b="1">
                <a:solidFill>
                  <a:srgbClr val="CC3300"/>
                </a:solidFill>
              </a:rPr>
              <a:t>универсальных учебных действий</a:t>
            </a:r>
            <a:endParaRPr lang="ru-RU" sz="1400" b="1">
              <a:solidFill>
                <a:srgbClr val="003399"/>
              </a:solidFill>
            </a:endParaRPr>
          </a:p>
          <a:p>
            <a:pPr marL="1143000" lvl="2" indent="-228600"/>
            <a:r>
              <a:rPr lang="ru-RU" sz="1400" b="1">
                <a:solidFill>
                  <a:srgbClr val="003399"/>
                </a:solidFill>
              </a:rPr>
              <a:t>                 - рабочие  программы учебных предметов, курсов</a:t>
            </a:r>
          </a:p>
          <a:p>
            <a:pPr marL="1143000" lvl="2" indent="-228600"/>
            <a:r>
              <a:rPr lang="ru-RU" sz="1400" b="1">
                <a:solidFill>
                  <a:srgbClr val="003399"/>
                </a:solidFill>
              </a:rPr>
              <a:t>                 - программу</a:t>
            </a:r>
            <a:r>
              <a:rPr lang="ru-RU" sz="1400" b="1">
                <a:solidFill>
                  <a:srgbClr val="CC3300"/>
                </a:solidFill>
              </a:rPr>
              <a:t> духовно-нравственного развития, воспитания</a:t>
            </a:r>
            <a:endParaRPr lang="ru-RU" sz="1400" b="1">
              <a:solidFill>
                <a:srgbClr val="003399"/>
              </a:solidFill>
            </a:endParaRPr>
          </a:p>
          <a:p>
            <a:pPr marL="1143000" lvl="2" indent="-228600"/>
            <a:r>
              <a:rPr lang="ru-RU" sz="1400" b="1">
                <a:solidFill>
                  <a:srgbClr val="003399"/>
                </a:solidFill>
              </a:rPr>
              <a:t>                 - программу </a:t>
            </a:r>
            <a:r>
              <a:rPr lang="ru-RU" sz="1400" b="1">
                <a:solidFill>
                  <a:srgbClr val="CC3300"/>
                </a:solidFill>
              </a:rPr>
              <a:t>формирования культуры  здорового и безопасного</a:t>
            </a:r>
          </a:p>
          <a:p>
            <a:pPr marL="1143000" lvl="2" indent="-228600"/>
            <a:r>
              <a:rPr lang="ru-RU" sz="1400" b="1">
                <a:solidFill>
                  <a:srgbClr val="CC3300"/>
                </a:solidFill>
              </a:rPr>
              <a:t>                   образа жизни</a:t>
            </a:r>
            <a:endParaRPr lang="ru-RU" sz="1400" b="1">
              <a:solidFill>
                <a:srgbClr val="003399"/>
              </a:solidFill>
            </a:endParaRPr>
          </a:p>
          <a:p>
            <a:pPr marL="1143000" lvl="2" indent="-228600"/>
            <a:r>
              <a:rPr lang="ru-RU" sz="1400" b="1">
                <a:solidFill>
                  <a:srgbClr val="003399"/>
                </a:solidFill>
              </a:rPr>
              <a:t>                 - программу</a:t>
            </a:r>
            <a:r>
              <a:rPr lang="ru-RU" sz="1400" b="1">
                <a:solidFill>
                  <a:srgbClr val="CC3300"/>
                </a:solidFill>
              </a:rPr>
              <a:t> коррекционной работы</a:t>
            </a:r>
            <a:r>
              <a:rPr lang="ru-RU" sz="1400" b="1">
                <a:solidFill>
                  <a:srgbClr val="003399"/>
                </a:solidFill>
              </a:rPr>
              <a:t> </a:t>
            </a:r>
          </a:p>
          <a:p>
            <a:pPr marL="1143000" lvl="2" indent="-228600"/>
            <a:r>
              <a:rPr lang="ru-RU" sz="1400" b="1">
                <a:solidFill>
                  <a:srgbClr val="003399"/>
                </a:solidFill>
              </a:rPr>
              <a:t>                 - </a:t>
            </a:r>
            <a:r>
              <a:rPr lang="ru-RU" sz="1400" b="1">
                <a:solidFill>
                  <a:srgbClr val="CC3300"/>
                </a:solidFill>
              </a:rPr>
              <a:t>систему оценки</a:t>
            </a:r>
            <a:r>
              <a:rPr lang="ru-RU" sz="1400" b="1">
                <a:solidFill>
                  <a:srgbClr val="003399"/>
                </a:solidFill>
              </a:rPr>
              <a:t> достижения планируемых результатов</a:t>
            </a:r>
          </a:p>
          <a:p>
            <a:pPr marL="1143000" lvl="2" indent="-228600"/>
            <a:r>
              <a:rPr lang="ru-RU" b="1">
                <a:solidFill>
                  <a:srgbClr val="003399"/>
                </a:solidFill>
              </a:rPr>
              <a:t>  - разработка </a:t>
            </a:r>
            <a:r>
              <a:rPr lang="ru-RU" b="1">
                <a:solidFill>
                  <a:srgbClr val="CC0000"/>
                </a:solidFill>
              </a:rPr>
              <a:t>локальных актов</a:t>
            </a:r>
            <a:r>
              <a:rPr lang="ru-RU" b="1">
                <a:solidFill>
                  <a:srgbClr val="003399"/>
                </a:solidFill>
              </a:rPr>
              <a:t> по вопросам организации и осуществления образовательного процесса, определенных уставом образовательного учреждения</a:t>
            </a:r>
          </a:p>
          <a:p>
            <a:pPr marL="1143000" lvl="2" indent="-228600"/>
            <a:endParaRPr lang="ru-RU" b="1">
              <a:solidFill>
                <a:srgbClr val="003399"/>
              </a:solidFill>
            </a:endParaRPr>
          </a:p>
          <a:p>
            <a:pPr marL="1143000" lvl="2" indent="-228600"/>
            <a:r>
              <a:rPr lang="ru-RU" b="1">
                <a:solidFill>
                  <a:srgbClr val="003399"/>
                </a:solidFill>
              </a:rPr>
              <a:t>  - модернизация  системы методической работы</a:t>
            </a:r>
            <a:r>
              <a:rPr lang="ru-RU"/>
              <a:t> </a:t>
            </a:r>
          </a:p>
          <a:p>
            <a:pPr marL="1143000" lvl="2" indent="-228600"/>
            <a:endParaRPr lang="ru-RU"/>
          </a:p>
          <a:p>
            <a:pPr marL="1143000" lvl="2" indent="-228600"/>
            <a:r>
              <a:rPr lang="ru-RU"/>
              <a:t>  </a:t>
            </a:r>
            <a:r>
              <a:rPr lang="ru-RU" b="1">
                <a:solidFill>
                  <a:srgbClr val="003399"/>
                </a:solidFill>
              </a:rPr>
              <a:t>- организация внутри- и меж- ведомственного взаимодействия по вопросам введения ФГОС</a:t>
            </a:r>
          </a:p>
          <a:p>
            <a:pPr marL="1143000" lvl="2" indent="-228600"/>
            <a:endParaRPr lang="ru-RU" b="1">
              <a:solidFill>
                <a:srgbClr val="003399"/>
              </a:solidFill>
            </a:endParaRPr>
          </a:p>
          <a:p>
            <a:pPr marL="1143000" lvl="2" indent="-228600"/>
            <a:r>
              <a:rPr lang="ru-RU" b="1">
                <a:solidFill>
                  <a:srgbClr val="003399"/>
                </a:solidFill>
              </a:rPr>
              <a:t>  - создание условий реализации ООП</a:t>
            </a:r>
          </a:p>
          <a:p>
            <a:endParaRPr lang="ru-RU" b="1">
              <a:solidFill>
                <a:srgbClr val="003399"/>
              </a:solidFill>
            </a:endParaRPr>
          </a:p>
          <a:p>
            <a:endParaRPr lang="ru-RU" b="1" u="sng">
              <a:solidFill>
                <a:srgbClr val="CC0000"/>
              </a:solidFill>
              <a:cs typeface="Arial" charset="0"/>
            </a:endParaRPr>
          </a:p>
          <a:p>
            <a:endParaRPr lang="ru-RU" b="1" u="sng">
              <a:solidFill>
                <a:srgbClr val="CC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334B4A-4E26-4672-9607-0273F554C1E6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4400" b="1" smtClean="0">
                <a:solidFill>
                  <a:srgbClr val="0033CC"/>
                </a:solidFill>
              </a:rPr>
              <a:t>             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4400" b="1" smtClean="0">
                <a:solidFill>
                  <a:srgbClr val="0033CC"/>
                </a:solidFill>
              </a:rPr>
              <a:t>   </a:t>
            </a:r>
            <a:r>
              <a:rPr lang="ru-RU" sz="3600" b="1" smtClean="0">
                <a:solidFill>
                  <a:srgbClr val="0033CC"/>
                </a:solidFill>
              </a:rPr>
              <a:t>Благодарю за внимание !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3600" b="1" smtClean="0">
              <a:solidFill>
                <a:srgbClr val="0033CC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i="1" smtClean="0">
                <a:solidFill>
                  <a:srgbClr val="003399"/>
                </a:solidFill>
              </a:rPr>
              <a:t>      </a:t>
            </a:r>
            <a:r>
              <a:rPr lang="ru-RU" sz="2800" b="1" i="1" smtClean="0">
                <a:solidFill>
                  <a:srgbClr val="0033CC"/>
                </a:solidFill>
              </a:rPr>
              <a:t>Лариса Витальевна Шмелькова</a:t>
            </a:r>
            <a:r>
              <a:rPr lang="ru-RU" sz="2800" i="1" smtClean="0">
                <a:solidFill>
                  <a:srgbClr val="0033CC"/>
                </a:solidFill>
              </a:rPr>
              <a:t>    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000" i="1" smtClean="0">
                <a:solidFill>
                  <a:srgbClr val="0033CC"/>
                </a:solidFill>
              </a:rPr>
              <a:t>зам. начальника отдела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000" i="1" smtClean="0">
                <a:solidFill>
                  <a:srgbClr val="0033CC"/>
                </a:solidFill>
              </a:rPr>
              <a:t> Департамент общего образования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>
                <a:solidFill>
                  <a:srgbClr val="0033CC"/>
                </a:solidFill>
              </a:rPr>
              <a:t>     </a:t>
            </a:r>
            <a:r>
              <a:rPr lang="ru-RU" sz="2400" b="1" i="1" smtClean="0">
                <a:solidFill>
                  <a:srgbClr val="0033CC"/>
                </a:solidFill>
              </a:rPr>
              <a:t>тел. (495) 629-17-66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2800" b="1" i="1" smtClean="0">
                <a:solidFill>
                  <a:srgbClr val="0033CC"/>
                </a:solidFill>
              </a:rPr>
              <a:t>     E-mail</a:t>
            </a:r>
            <a:r>
              <a:rPr lang="ru-RU" sz="2800" b="1" i="1" smtClean="0">
                <a:solidFill>
                  <a:srgbClr val="0033CC"/>
                </a:solidFill>
              </a:rPr>
              <a:t>:</a:t>
            </a:r>
            <a:r>
              <a:rPr lang="en-US" sz="2800" b="1" i="1" smtClean="0">
                <a:solidFill>
                  <a:srgbClr val="0033CC"/>
                </a:solidFill>
              </a:rPr>
              <a:t>  </a:t>
            </a:r>
            <a:r>
              <a:rPr lang="en-US" sz="2800" b="1" i="1" smtClean="0">
                <a:solidFill>
                  <a:srgbClr val="CC3300"/>
                </a:solidFill>
              </a:rPr>
              <a:t>shmelkova@mon.gov.ru</a:t>
            </a:r>
            <a:endParaRPr lang="ru-RU" sz="2800" b="1" i="1" smtClean="0">
              <a:solidFill>
                <a:srgbClr val="CC33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b="1" i="1" smtClean="0">
              <a:solidFill>
                <a:srgbClr val="CC3300"/>
              </a:solidFill>
            </a:endParaRPr>
          </a:p>
        </p:txBody>
      </p:sp>
      <p:sp>
        <p:nvSpPr>
          <p:cNvPr id="30724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Министерство образования и науки Российской федерации</a:t>
            </a:r>
          </a:p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CA2FEC-CFCC-44EF-A81A-B185BB4133F0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 Основные характеристики нового стандарта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250825" y="836613"/>
            <a:ext cx="8642350" cy="625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 новый </a:t>
            </a:r>
            <a:r>
              <a:rPr lang="ru-RU" sz="2800" b="1">
                <a:solidFill>
                  <a:srgbClr val="CC0000"/>
                </a:solidFill>
              </a:rPr>
              <a:t>формат</a:t>
            </a:r>
            <a:r>
              <a:rPr lang="ru-RU" sz="2800" b="1">
                <a:solidFill>
                  <a:schemeClr val="accent2"/>
                </a:solidFill>
              </a:rPr>
              <a:t> стандарта (рамочный документ)</a:t>
            </a:r>
          </a:p>
          <a:p>
            <a:pPr>
              <a:buFontTx/>
              <a:buChar char="•"/>
            </a:pPr>
            <a:endParaRPr lang="ru-RU" sz="2800" b="1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 новое </a:t>
            </a:r>
            <a:r>
              <a:rPr lang="ru-RU" sz="2800" b="1">
                <a:solidFill>
                  <a:srgbClr val="CC0000"/>
                </a:solidFill>
              </a:rPr>
              <a:t>содержание</a:t>
            </a:r>
            <a:r>
              <a:rPr lang="ru-RU" sz="2800" b="1">
                <a:solidFill>
                  <a:schemeClr val="accent2"/>
                </a:solidFill>
              </a:rPr>
              <a:t> стандарта (совокупность требований)</a:t>
            </a:r>
          </a:p>
          <a:p>
            <a:pPr>
              <a:buFontTx/>
              <a:buChar char="•"/>
            </a:pPr>
            <a:endParaRPr lang="ru-RU" sz="2800" b="1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 расширение </a:t>
            </a:r>
            <a:r>
              <a:rPr lang="ru-RU" sz="2800" b="1">
                <a:solidFill>
                  <a:srgbClr val="CC0000"/>
                </a:solidFill>
              </a:rPr>
              <a:t>функций</a:t>
            </a:r>
            <a:r>
              <a:rPr lang="ru-RU" sz="2800" b="1">
                <a:solidFill>
                  <a:schemeClr val="accent2"/>
                </a:solidFill>
              </a:rPr>
              <a:t> и </a:t>
            </a:r>
            <a:r>
              <a:rPr lang="ru-RU" sz="2800" b="1">
                <a:solidFill>
                  <a:srgbClr val="CC0000"/>
                </a:solidFill>
              </a:rPr>
              <a:t>пользователей</a:t>
            </a:r>
            <a:r>
              <a:rPr lang="ru-RU" sz="2800" b="1">
                <a:solidFill>
                  <a:schemeClr val="accent2"/>
                </a:solidFill>
              </a:rPr>
              <a:t> стандарта</a:t>
            </a:r>
          </a:p>
          <a:p>
            <a:pPr>
              <a:buFontTx/>
              <a:buChar char="•"/>
            </a:pPr>
            <a:endParaRPr lang="ru-RU" sz="2800" b="1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r>
              <a:rPr lang="ru-RU" sz="2800" b="1">
                <a:solidFill>
                  <a:schemeClr val="accent2"/>
                </a:solidFill>
              </a:rPr>
              <a:t> новое методологическое </a:t>
            </a:r>
            <a:r>
              <a:rPr lang="ru-RU" sz="2800" b="1">
                <a:solidFill>
                  <a:srgbClr val="CC0000"/>
                </a:solidFill>
              </a:rPr>
              <a:t>основание</a:t>
            </a:r>
            <a:r>
              <a:rPr lang="ru-RU" sz="2800" b="1">
                <a:solidFill>
                  <a:schemeClr val="accent2"/>
                </a:solidFill>
              </a:rPr>
              <a:t>   </a:t>
            </a:r>
          </a:p>
          <a:p>
            <a:r>
              <a:rPr lang="ru-RU" sz="2800" b="1">
                <a:solidFill>
                  <a:schemeClr val="accent2"/>
                </a:solidFill>
              </a:rPr>
              <a:t>  (системно-деятельностный  </a:t>
            </a:r>
          </a:p>
          <a:p>
            <a:r>
              <a:rPr lang="ru-RU" sz="2800" b="1">
                <a:solidFill>
                  <a:schemeClr val="accent2"/>
                </a:solidFill>
              </a:rPr>
              <a:t>  подход)</a:t>
            </a:r>
          </a:p>
          <a:p>
            <a:endParaRPr lang="ru-RU" sz="2800" b="1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endParaRPr lang="ru-RU" sz="2000" b="1">
              <a:solidFill>
                <a:schemeClr val="accent2"/>
              </a:solidFill>
            </a:endParaRPr>
          </a:p>
          <a:p>
            <a:pPr>
              <a:buFontTx/>
              <a:buChar char="•"/>
            </a:pPr>
            <a:endParaRPr lang="ru-RU" sz="20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800606-1CA7-4D5D-8C77-BBBE142D72B3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20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95376194-EAC8-4BF6-9467-B755F25ABCA3}" type="slidenum">
              <a:rPr lang="ru-RU" sz="1400">
                <a:latin typeface="+mn-lt"/>
              </a:rPr>
              <a:pPr algn="r">
                <a:defRPr/>
              </a:pPr>
              <a:t>4</a:t>
            </a:fld>
            <a:endParaRPr lang="ru-RU" sz="1400">
              <a:latin typeface="+mn-lt"/>
            </a:endParaRPr>
          </a:p>
        </p:txBody>
      </p:sp>
      <p:sp>
        <p:nvSpPr>
          <p:cNvPr id="6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321CB384-E8CC-45FD-90A5-4ADFFA185FDB}" type="slidenum">
              <a:rPr lang="ru-RU" sz="1400">
                <a:latin typeface="+mn-lt"/>
              </a:rPr>
              <a:pPr algn="r">
                <a:defRPr/>
              </a:pPr>
              <a:t>4</a:t>
            </a:fld>
            <a:endParaRPr lang="ru-RU" sz="1400">
              <a:latin typeface="+mn-lt"/>
            </a:endParaRP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36513" y="274638"/>
            <a:ext cx="9180513" cy="1143000"/>
          </a:xfrm>
        </p:spPr>
        <p:txBody>
          <a:bodyPr/>
          <a:lstStyle/>
          <a:p>
            <a:pPr algn="l" eaLnBrk="1" hangingPunct="1"/>
            <a:r>
              <a:rPr lang="ru-RU" sz="4000" smtClean="0">
                <a:latin typeface="Tahoma" pitchFamily="34" charset="0"/>
              </a:rPr>
              <a:t/>
            </a:r>
            <a:br>
              <a:rPr lang="ru-RU" sz="4000" smtClean="0">
                <a:latin typeface="Tahoma" pitchFamily="34" charset="0"/>
              </a:rPr>
            </a:br>
            <a:r>
              <a:rPr lang="ru-RU" sz="4000" smtClean="0">
                <a:solidFill>
                  <a:srgbClr val="D02800"/>
                </a:solidFill>
                <a:latin typeface="Tahoma" pitchFamily="34" charset="0"/>
              </a:rPr>
              <a:t/>
            </a:r>
            <a:br>
              <a:rPr lang="ru-RU" sz="4000" smtClean="0">
                <a:solidFill>
                  <a:srgbClr val="D02800"/>
                </a:solidFill>
                <a:latin typeface="Tahoma" pitchFamily="34" charset="0"/>
              </a:rPr>
            </a:br>
            <a:r>
              <a:rPr lang="ru-RU" sz="4000" smtClean="0">
                <a:solidFill>
                  <a:srgbClr val="0033CC"/>
                </a:solidFill>
                <a:latin typeface="Tahoma" pitchFamily="34" charset="0"/>
              </a:rPr>
              <a:t/>
            </a:r>
            <a:br>
              <a:rPr lang="ru-RU" sz="4000" smtClean="0">
                <a:solidFill>
                  <a:srgbClr val="0033CC"/>
                </a:solidFill>
                <a:latin typeface="Tahoma" pitchFamily="34" charset="0"/>
              </a:rPr>
            </a:br>
            <a:endParaRPr lang="ru-RU" sz="4000" smtClean="0">
              <a:solidFill>
                <a:srgbClr val="0033CC"/>
              </a:solidFill>
              <a:latin typeface="Tahoma" pitchFamily="34" charset="0"/>
            </a:endParaRPr>
          </a:p>
        </p:txBody>
      </p:sp>
      <p:sp>
        <p:nvSpPr>
          <p:cNvPr id="19461" name="AutoShape 8"/>
          <p:cNvSpPr>
            <a:spLocks noChangeArrowheads="1"/>
          </p:cNvSpPr>
          <p:nvPr/>
        </p:nvSpPr>
        <p:spPr bwMode="auto">
          <a:xfrm>
            <a:off x="107950" y="1268413"/>
            <a:ext cx="1008063" cy="482441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З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А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П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Р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О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С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Ы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b="1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И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b="1"/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О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Ж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И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Д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А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Н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И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b="1"/>
              <a:t>Я</a:t>
            </a:r>
            <a:endParaRPr lang="ru-RU" sz="2000"/>
          </a:p>
        </p:txBody>
      </p:sp>
      <p:sp>
        <p:nvSpPr>
          <p:cNvPr id="6151" name="AutoShape 17"/>
          <p:cNvSpPr>
            <a:spLocks noChangeArrowheads="1"/>
          </p:cNvSpPr>
          <p:nvPr/>
        </p:nvSpPr>
        <p:spPr bwMode="auto">
          <a:xfrm>
            <a:off x="1187450" y="3644900"/>
            <a:ext cx="504825" cy="431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miter lim="800000"/>
            <a:headEnd/>
            <a:tailEnd/>
          </a:ln>
          <a:effectLst>
            <a:prstShdw prst="shdw17" dist="17961" dir="2700000">
              <a:srgbClr val="005C5C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3" name="AutoShape 26"/>
          <p:cNvSpPr>
            <a:spLocks noChangeArrowheads="1"/>
          </p:cNvSpPr>
          <p:nvPr/>
        </p:nvSpPr>
        <p:spPr bwMode="auto">
          <a:xfrm>
            <a:off x="1692275" y="1268413"/>
            <a:ext cx="2159000" cy="1296987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>
                <a:latin typeface="Tahoma" pitchFamily="34" charset="0"/>
              </a:rPr>
              <a:t>Требования к 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структуре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ООП</a:t>
            </a:r>
          </a:p>
        </p:txBody>
      </p:sp>
      <p:sp>
        <p:nvSpPr>
          <p:cNvPr id="6153" name="AutoShape 27"/>
          <p:cNvSpPr>
            <a:spLocks noChangeArrowheads="1"/>
          </p:cNvSpPr>
          <p:nvPr/>
        </p:nvSpPr>
        <p:spPr bwMode="auto">
          <a:xfrm>
            <a:off x="5292725" y="1700213"/>
            <a:ext cx="719138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miter lim="800000"/>
            <a:headEnd/>
            <a:tailEnd/>
          </a:ln>
          <a:effectLst>
            <a:prstShdw prst="shdw17" dist="17961" dir="2700000">
              <a:srgbClr val="005C5C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5" name="AutoShape 26"/>
          <p:cNvSpPr>
            <a:spLocks noChangeArrowheads="1"/>
          </p:cNvSpPr>
          <p:nvPr/>
        </p:nvSpPr>
        <p:spPr bwMode="auto">
          <a:xfrm>
            <a:off x="1763713" y="3213100"/>
            <a:ext cx="2160587" cy="129540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>
                <a:latin typeface="Tahoma" pitchFamily="34" charset="0"/>
              </a:rPr>
              <a:t>Требования к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результатам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освоения ООП</a:t>
            </a:r>
          </a:p>
        </p:txBody>
      </p:sp>
      <p:sp>
        <p:nvSpPr>
          <p:cNvPr id="19466" name="AutoShape 26"/>
          <p:cNvSpPr>
            <a:spLocks noChangeArrowheads="1"/>
          </p:cNvSpPr>
          <p:nvPr/>
        </p:nvSpPr>
        <p:spPr bwMode="auto">
          <a:xfrm>
            <a:off x="1692275" y="5156200"/>
            <a:ext cx="2232025" cy="144145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>
                <a:latin typeface="Tahoma" pitchFamily="34" charset="0"/>
              </a:rPr>
              <a:t>Требования к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условиям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реализации ООП</a:t>
            </a:r>
          </a:p>
        </p:txBody>
      </p:sp>
      <p:sp>
        <p:nvSpPr>
          <p:cNvPr id="19468" name="AutoShape 26"/>
          <p:cNvSpPr>
            <a:spLocks noChangeArrowheads="1"/>
          </p:cNvSpPr>
          <p:nvPr/>
        </p:nvSpPr>
        <p:spPr bwMode="auto">
          <a:xfrm>
            <a:off x="6084888" y="3321050"/>
            <a:ext cx="2879725" cy="1476375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000">
                <a:latin typeface="Tahoma" pitchFamily="34" charset="0"/>
              </a:rPr>
              <a:t>Ожидаемые результаты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деятельности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системы образования</a:t>
            </a:r>
          </a:p>
        </p:txBody>
      </p:sp>
      <p:sp>
        <p:nvSpPr>
          <p:cNvPr id="19469" name="AutoShape 26"/>
          <p:cNvSpPr>
            <a:spLocks noChangeArrowheads="1"/>
          </p:cNvSpPr>
          <p:nvPr/>
        </p:nvSpPr>
        <p:spPr bwMode="auto">
          <a:xfrm>
            <a:off x="6083300" y="1268413"/>
            <a:ext cx="2881313" cy="1655762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endParaRPr lang="ru-RU" sz="2000">
              <a:latin typeface="Tahoma" pitchFamily="34" charset="0"/>
            </a:endParaRP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Организационные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и педагогические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условия деятельности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системы образования</a:t>
            </a:r>
          </a:p>
          <a:p>
            <a:pPr algn="ctr">
              <a:defRPr/>
            </a:pPr>
            <a:endParaRPr lang="ru-RU" sz="2000">
              <a:latin typeface="Tahoma" pitchFamily="34" charset="0"/>
            </a:endParaRPr>
          </a:p>
        </p:txBody>
      </p:sp>
      <p:sp>
        <p:nvSpPr>
          <p:cNvPr id="19470" name="AutoShape 26"/>
          <p:cNvSpPr>
            <a:spLocks noChangeArrowheads="1"/>
          </p:cNvSpPr>
          <p:nvPr/>
        </p:nvSpPr>
        <p:spPr bwMode="auto">
          <a:xfrm>
            <a:off x="6083300" y="5229225"/>
            <a:ext cx="2881313" cy="1411288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endParaRPr lang="ru-RU" sz="2000">
              <a:latin typeface="Tahoma" pitchFamily="34" charset="0"/>
            </a:endParaRP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Ресурсы: кадры,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 материальная база,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информация,</a:t>
            </a:r>
          </a:p>
          <a:p>
            <a:pPr algn="ctr">
              <a:defRPr/>
            </a:pPr>
            <a:r>
              <a:rPr lang="ru-RU" sz="2000">
                <a:latin typeface="Tahoma" pitchFamily="34" charset="0"/>
              </a:rPr>
              <a:t>финансы</a:t>
            </a:r>
          </a:p>
          <a:p>
            <a:pPr algn="ctr">
              <a:defRPr/>
            </a:pPr>
            <a:endParaRPr lang="ru-RU" sz="2000">
              <a:latin typeface="Tahoma" pitchFamily="34" charset="0"/>
            </a:endParaRP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>
            <a:off x="2484438" y="2636838"/>
            <a:ext cx="574675" cy="504825"/>
          </a:xfrm>
          <a:prstGeom prst="upDownArrow">
            <a:avLst>
              <a:gd name="adj1" fmla="val 50000"/>
              <a:gd name="adj2" fmla="val 20000"/>
            </a:avLst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ffectLst>
            <a:prstShdw prst="shdw17" dist="17961" dir="2700000">
              <a:srgbClr val="005C5C"/>
            </a:prstShdw>
          </a:effectLst>
        </p:spPr>
        <p:txBody>
          <a:bodyPr vert="eaVert" wrap="none" anchor="ctr"/>
          <a:lstStyle/>
          <a:p>
            <a:endParaRPr lang="ru-RU" sz="3200">
              <a:solidFill>
                <a:srgbClr val="CC0000"/>
              </a:solidFill>
              <a:latin typeface="Bookman Old Style" pitchFamily="18" charset="0"/>
            </a:endParaRPr>
          </a:p>
        </p:txBody>
      </p:sp>
      <p:sp>
        <p:nvSpPr>
          <p:cNvPr id="6160" name="AutoShape 16"/>
          <p:cNvSpPr>
            <a:spLocks noChangeArrowheads="1"/>
          </p:cNvSpPr>
          <p:nvPr/>
        </p:nvSpPr>
        <p:spPr bwMode="auto">
          <a:xfrm>
            <a:off x="2484438" y="4579938"/>
            <a:ext cx="574675" cy="504825"/>
          </a:xfrm>
          <a:prstGeom prst="upDownArrow">
            <a:avLst>
              <a:gd name="adj1" fmla="val 50000"/>
              <a:gd name="adj2" fmla="val 20000"/>
            </a:avLst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  <a:effectLst>
            <a:prstShdw prst="shdw17" dist="17961" dir="2700000">
              <a:srgbClr val="005C5C"/>
            </a:prstShdw>
          </a:effectLst>
        </p:spPr>
        <p:txBody>
          <a:bodyPr vert="eaVert" wrap="none" anchor="ctr"/>
          <a:lstStyle/>
          <a:p>
            <a:endParaRPr lang="ru-RU" sz="3200">
              <a:latin typeface="Bookman Old Style" pitchFamily="18" charset="0"/>
            </a:endParaRPr>
          </a:p>
        </p:txBody>
      </p:sp>
      <p:sp>
        <p:nvSpPr>
          <p:cNvPr id="6161" name="AutoShape 27"/>
          <p:cNvSpPr>
            <a:spLocks noChangeArrowheads="1"/>
          </p:cNvSpPr>
          <p:nvPr/>
        </p:nvSpPr>
        <p:spPr bwMode="auto">
          <a:xfrm>
            <a:off x="5292725" y="3716338"/>
            <a:ext cx="719138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miter lim="800000"/>
            <a:headEnd/>
            <a:tailEnd/>
          </a:ln>
          <a:effectLst>
            <a:prstShdw prst="shdw17" dist="17961" dir="2700000">
              <a:srgbClr val="005C5C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162" name="AutoShape 27"/>
          <p:cNvSpPr>
            <a:spLocks noChangeArrowheads="1"/>
          </p:cNvSpPr>
          <p:nvPr/>
        </p:nvSpPr>
        <p:spPr bwMode="auto">
          <a:xfrm>
            <a:off x="5292725" y="5589588"/>
            <a:ext cx="719138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CC0000"/>
            </a:solidFill>
            <a:miter lim="800000"/>
            <a:headEnd/>
            <a:tailEnd/>
          </a:ln>
          <a:effectLst>
            <a:prstShdw prst="shdw17" dist="17961" dir="2700000">
              <a:srgbClr val="005C5C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7" name="AutoShape 8"/>
          <p:cNvSpPr>
            <a:spLocks noChangeArrowheads="1"/>
          </p:cNvSpPr>
          <p:nvPr/>
        </p:nvSpPr>
        <p:spPr bwMode="auto">
          <a:xfrm>
            <a:off x="4140200" y="836613"/>
            <a:ext cx="1079500" cy="602138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О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Б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Щ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И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Е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200" b="1">
              <a:latin typeface="Tahoma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Р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А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М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К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И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200" b="1">
              <a:latin typeface="Tahoma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Д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Л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Я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200" b="1">
              <a:latin typeface="Tahoma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С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И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С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Т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Е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М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Ы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1200" b="1">
              <a:latin typeface="Tahoma" pitchFamily="34" charset="0"/>
            </a:endParaRP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Н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О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Р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М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А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Т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И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В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О</a:t>
            </a:r>
          </a:p>
          <a:p>
            <a:pPr marL="342900" indent="-342900" algn="ctr">
              <a:lnSpc>
                <a:spcPct val="75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200" b="1">
                <a:latin typeface="Tahoma" pitchFamily="34" charset="0"/>
              </a:rPr>
              <a:t>В</a:t>
            </a:r>
          </a:p>
        </p:txBody>
      </p:sp>
      <p:sp>
        <p:nvSpPr>
          <p:cNvPr id="93204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Стандарт как совокупность требований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ED94662-ECE9-491E-A261-7EFB5E4F747F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Федеральные государственные образовательные стандарты</a:t>
            </a: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250825" y="836613"/>
            <a:ext cx="8642350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2400" b="1">
                <a:solidFill>
                  <a:schemeClr val="accent2"/>
                </a:solidFill>
              </a:rPr>
              <a:t>Требования к </a:t>
            </a:r>
          </a:p>
          <a:p>
            <a:pPr marL="630238" lvl="1" indent="-188913">
              <a:buFontTx/>
              <a:buChar char="•"/>
            </a:pPr>
            <a:r>
              <a:rPr lang="ru-RU" sz="2400" b="1">
                <a:solidFill>
                  <a:srgbClr val="CC0000"/>
                </a:solidFill>
                <a:hlinkClick r:id="rId3" action="ppaction://hlinksldjump"/>
              </a:rPr>
              <a:t>результатам</a:t>
            </a:r>
            <a:endParaRPr lang="ru-RU" sz="2400" b="1">
              <a:solidFill>
                <a:srgbClr val="CC0000"/>
              </a:solidFill>
            </a:endParaRP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chemeClr val="accent2"/>
                </a:solidFill>
              </a:rPr>
              <a:t>зафиксированы </a:t>
            </a:r>
            <a:r>
              <a:rPr lang="ru-RU" b="1">
                <a:solidFill>
                  <a:srgbClr val="CC0000"/>
                </a:solidFill>
              </a:rPr>
              <a:t>личностные,</a:t>
            </a:r>
            <a:r>
              <a:rPr lang="ru-RU" b="1">
                <a:solidFill>
                  <a:schemeClr val="accent2"/>
                </a:solidFill>
              </a:rPr>
              <a:t> </a:t>
            </a:r>
            <a:r>
              <a:rPr lang="ru-RU" b="1">
                <a:solidFill>
                  <a:srgbClr val="CC0000"/>
                </a:solidFill>
              </a:rPr>
              <a:t>метапредметные, предметные</a:t>
            </a:r>
            <a:r>
              <a:rPr lang="ru-RU" b="1">
                <a:solidFill>
                  <a:schemeClr val="accent2"/>
                </a:solidFill>
              </a:rPr>
              <a:t> результаты</a:t>
            </a:r>
            <a:r>
              <a:rPr lang="ru-RU"/>
              <a:t> 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chemeClr val="accent2"/>
                </a:solidFill>
              </a:rPr>
              <a:t>преемственность результатов для разных </a:t>
            </a:r>
            <a:r>
              <a:rPr lang="ru-RU" b="1">
                <a:solidFill>
                  <a:srgbClr val="CC3300"/>
                </a:solidFill>
              </a:rPr>
              <a:t>ступеней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chemeClr val="accent2"/>
                </a:solidFill>
              </a:rPr>
              <a:t>зафиксирован</a:t>
            </a:r>
            <a:r>
              <a:rPr lang="ru-RU" b="1">
                <a:solidFill>
                  <a:srgbClr val="CC3300"/>
                </a:solidFill>
              </a:rPr>
              <a:t> системно-деятельностный </a:t>
            </a:r>
            <a:r>
              <a:rPr lang="ru-RU" b="1">
                <a:solidFill>
                  <a:schemeClr val="accent2"/>
                </a:solidFill>
              </a:rPr>
              <a:t>подход</a:t>
            </a:r>
          </a:p>
          <a:p>
            <a:endParaRPr lang="ru-RU" b="1">
              <a:solidFill>
                <a:schemeClr val="accent2"/>
              </a:solidFill>
            </a:endParaRPr>
          </a:p>
          <a:p>
            <a:pPr marL="630238" lvl="1" indent="-188913">
              <a:buFontTx/>
              <a:buChar char="•"/>
            </a:pPr>
            <a:r>
              <a:rPr lang="ru-RU" sz="2400" b="1">
                <a:solidFill>
                  <a:srgbClr val="CC0000"/>
                </a:solidFill>
                <a:hlinkClick r:id="rId4" action="ppaction://hlinksldjump"/>
              </a:rPr>
              <a:t>структуре</a:t>
            </a:r>
            <a:endParaRPr lang="ru-RU" sz="2400" b="1">
              <a:solidFill>
                <a:srgbClr val="CC0000"/>
              </a:solidFill>
            </a:endParaRP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зафиксировано наличие частей,</a:t>
            </a:r>
            <a:r>
              <a:rPr lang="ru-RU" b="1">
                <a:solidFill>
                  <a:srgbClr val="CC3300"/>
                </a:solidFill>
              </a:rPr>
              <a:t> обязательной </a:t>
            </a:r>
            <a:r>
              <a:rPr lang="ru-RU" b="1">
                <a:solidFill>
                  <a:schemeClr val="accent2"/>
                </a:solidFill>
              </a:rPr>
              <a:t>и </a:t>
            </a:r>
            <a:r>
              <a:rPr lang="ru-RU" b="1">
                <a:solidFill>
                  <a:srgbClr val="CC3300"/>
                </a:solidFill>
              </a:rPr>
              <a:t>формируемой участниками</a:t>
            </a:r>
            <a:r>
              <a:rPr lang="ru-RU" b="1">
                <a:solidFill>
                  <a:schemeClr val="accent2"/>
                </a:solidFill>
              </a:rPr>
              <a:t> образовательного процесса и их </a:t>
            </a:r>
            <a:r>
              <a:rPr lang="ru-RU" b="1">
                <a:solidFill>
                  <a:srgbClr val="CC0000"/>
                </a:solidFill>
              </a:rPr>
              <a:t>соотношение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chemeClr val="accent2"/>
                </a:solidFill>
              </a:rPr>
              <a:t>определены </a:t>
            </a:r>
            <a:r>
              <a:rPr lang="ru-RU" b="1">
                <a:solidFill>
                  <a:srgbClr val="CC0000"/>
                </a:solidFill>
              </a:rPr>
              <a:t>разделы</a:t>
            </a:r>
            <a:r>
              <a:rPr lang="ru-RU" b="1">
                <a:solidFill>
                  <a:schemeClr val="accent2"/>
                </a:solidFill>
              </a:rPr>
              <a:t> ООП (содержательно и количественно)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CC3300"/>
                </a:solidFill>
              </a:rPr>
              <a:t>интеграция </a:t>
            </a:r>
            <a:r>
              <a:rPr lang="ru-RU" b="1">
                <a:solidFill>
                  <a:schemeClr val="accent2"/>
                </a:solidFill>
              </a:rPr>
              <a:t>учебной и внеучебной деятельности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chemeClr val="accent2"/>
                </a:solidFill>
              </a:rPr>
              <a:t>включена «</a:t>
            </a:r>
            <a:r>
              <a:rPr lang="ru-RU" b="1">
                <a:solidFill>
                  <a:srgbClr val="CC3300"/>
                </a:solidFill>
              </a:rPr>
              <a:t>неаудиторная</a:t>
            </a:r>
            <a:r>
              <a:rPr lang="ru-RU" b="1">
                <a:solidFill>
                  <a:schemeClr val="accent2"/>
                </a:solidFill>
              </a:rPr>
              <a:t> занятость»</a:t>
            </a:r>
          </a:p>
          <a:p>
            <a:pPr>
              <a:buFontTx/>
              <a:buChar char="•"/>
            </a:pPr>
            <a:endParaRPr lang="ru-RU" b="1">
              <a:solidFill>
                <a:schemeClr val="accent2"/>
              </a:solidFill>
            </a:endParaRPr>
          </a:p>
          <a:p>
            <a:pPr marL="630238" lvl="1" indent="-188913">
              <a:buFontTx/>
              <a:buChar char="•"/>
            </a:pPr>
            <a:r>
              <a:rPr lang="ru-RU" sz="2400" b="1">
                <a:solidFill>
                  <a:srgbClr val="CC0000"/>
                </a:solidFill>
                <a:hlinkClick r:id="rId5" action="ppaction://hlinksldjump"/>
              </a:rPr>
              <a:t>условиям</a:t>
            </a:r>
            <a:endParaRPr lang="ru-RU" sz="2400" b="1">
              <a:solidFill>
                <a:srgbClr val="CC0000"/>
              </a:solidFill>
            </a:endParaRP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CC0000"/>
                </a:solidFill>
              </a:rPr>
              <a:t>кадровым</a:t>
            </a:r>
            <a:endParaRPr lang="ru-RU" b="1">
              <a:solidFill>
                <a:schemeClr val="accent2"/>
              </a:solidFill>
            </a:endParaRP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CC0000"/>
                </a:solidFill>
              </a:rPr>
              <a:t>финансовым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CC0000"/>
                </a:solidFill>
              </a:rPr>
              <a:t>материально-техническим</a:t>
            </a:r>
            <a:r>
              <a:rPr lang="ru-RU" b="1">
                <a:solidFill>
                  <a:schemeClr val="accent2"/>
                </a:solidFill>
              </a:rPr>
              <a:t> 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CC3300"/>
                </a:solidFill>
              </a:rPr>
              <a:t>иным </a:t>
            </a:r>
            <a:r>
              <a:rPr lang="ru-RU" b="1">
                <a:solidFill>
                  <a:srgbClr val="003399"/>
                </a:solidFill>
              </a:rPr>
              <a:t>(информационно-образовательная среда, учебно-методическое обеспечение)</a:t>
            </a:r>
            <a:endParaRPr lang="ru-RU">
              <a:solidFill>
                <a:srgbClr val="003399"/>
              </a:solidFill>
            </a:endParaRPr>
          </a:p>
        </p:txBody>
      </p:sp>
      <p:sp>
        <p:nvSpPr>
          <p:cNvPr id="7173" name="AutoShape 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8459788" y="6524625"/>
            <a:ext cx="215900" cy="2254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98D1297-A4FC-4307-BEBD-67B4F371319B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0" y="0"/>
            <a:ext cx="9144000" cy="83661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Требования к результатам освоения 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основной образовательной программы</a:t>
            </a: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250825" y="836613"/>
            <a:ext cx="8642350" cy="51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C3300"/>
                </a:solidFill>
              </a:rPr>
              <a:t>Личностным</a:t>
            </a:r>
          </a:p>
          <a:p>
            <a:r>
              <a:rPr lang="ru-RU" sz="2000" b="1">
                <a:solidFill>
                  <a:srgbClr val="003399"/>
                </a:solidFill>
              </a:rPr>
              <a:t>готовность и способность к саморазвитию</a:t>
            </a:r>
          </a:p>
          <a:p>
            <a:r>
              <a:rPr lang="ru-RU" sz="2000" b="1">
                <a:solidFill>
                  <a:srgbClr val="003399"/>
                </a:solidFill>
              </a:rPr>
              <a:t>мотивация к обучению и познанию</a:t>
            </a:r>
          </a:p>
          <a:p>
            <a:r>
              <a:rPr lang="ru-RU" sz="2000" b="1">
                <a:solidFill>
                  <a:srgbClr val="003399"/>
                </a:solidFill>
              </a:rPr>
              <a:t>ценностно-смысловые установки </a:t>
            </a:r>
          </a:p>
          <a:p>
            <a:r>
              <a:rPr lang="ru-RU" sz="2000" b="1">
                <a:solidFill>
                  <a:srgbClr val="003399"/>
                </a:solidFill>
              </a:rPr>
              <a:t>социальные компетенции, личностные качества</a:t>
            </a:r>
          </a:p>
          <a:p>
            <a:endParaRPr lang="ru-RU" sz="2000" b="1">
              <a:solidFill>
                <a:srgbClr val="003399"/>
              </a:solidFill>
            </a:endParaRPr>
          </a:p>
          <a:p>
            <a:r>
              <a:rPr lang="ru-RU" sz="2400" b="1">
                <a:solidFill>
                  <a:srgbClr val="CC3300"/>
                </a:solidFill>
              </a:rPr>
              <a:t>Метапредметным</a:t>
            </a:r>
          </a:p>
          <a:p>
            <a:r>
              <a:rPr lang="ru-RU" sz="2000" b="1">
                <a:solidFill>
                  <a:srgbClr val="003399"/>
                </a:solidFill>
              </a:rPr>
              <a:t>универсальные учебные действия: </a:t>
            </a:r>
          </a:p>
          <a:p>
            <a:r>
              <a:rPr lang="ru-RU" sz="2000" b="1">
                <a:solidFill>
                  <a:srgbClr val="003399"/>
                </a:solidFill>
              </a:rPr>
              <a:t>познавательные</a:t>
            </a:r>
          </a:p>
          <a:p>
            <a:r>
              <a:rPr lang="ru-RU" sz="2000" b="1">
                <a:solidFill>
                  <a:srgbClr val="003399"/>
                </a:solidFill>
              </a:rPr>
              <a:t>регулятивные</a:t>
            </a:r>
          </a:p>
          <a:p>
            <a:r>
              <a:rPr lang="ru-RU" sz="2000" b="1">
                <a:solidFill>
                  <a:srgbClr val="003399"/>
                </a:solidFill>
              </a:rPr>
              <a:t>коммуникативные</a:t>
            </a:r>
          </a:p>
          <a:p>
            <a:endParaRPr lang="ru-RU" sz="2000" b="1"/>
          </a:p>
          <a:p>
            <a:r>
              <a:rPr lang="ru-RU" sz="2400" b="1">
                <a:solidFill>
                  <a:srgbClr val="CC3300"/>
                </a:solidFill>
              </a:rPr>
              <a:t>Предметным</a:t>
            </a:r>
          </a:p>
          <a:p>
            <a:r>
              <a:rPr lang="ru-RU" sz="2000" b="1">
                <a:solidFill>
                  <a:srgbClr val="003399"/>
                </a:solidFill>
              </a:rPr>
              <a:t>опыт деятельности специфической для данной предметной области </a:t>
            </a:r>
          </a:p>
          <a:p>
            <a:r>
              <a:rPr lang="ru-RU" sz="2000" b="1">
                <a:solidFill>
                  <a:srgbClr val="003399"/>
                </a:solidFill>
              </a:rPr>
              <a:t>система основополагающих элементов научного знания</a:t>
            </a:r>
          </a:p>
        </p:txBody>
      </p:sp>
      <p:sp>
        <p:nvSpPr>
          <p:cNvPr id="8197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8350" y="6453188"/>
            <a:ext cx="215900" cy="2159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9A82A65-783D-43B4-99F9-A0370E3C6D6A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Требования к структуре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179388" y="652463"/>
            <a:ext cx="8642350" cy="620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66813" lvl="2" indent="-173038">
              <a:buFontTx/>
              <a:buChar char="•"/>
            </a:pPr>
            <a:endParaRPr lang="ru-RU" sz="2000" b="1">
              <a:solidFill>
                <a:schemeClr val="accent2"/>
              </a:solidFill>
            </a:endParaRPr>
          </a:p>
          <a:p>
            <a:pPr marL="630238" lvl="1" indent="-188913">
              <a:buFontTx/>
              <a:buChar char="•"/>
            </a:pPr>
            <a:r>
              <a:rPr lang="ru-RU" sz="2400" b="1">
                <a:solidFill>
                  <a:srgbClr val="CC3300"/>
                </a:solidFill>
              </a:rPr>
              <a:t>основная образовательная программа –целостный документ</a:t>
            </a:r>
            <a:endParaRPr lang="ru-RU" sz="2000" b="1">
              <a:solidFill>
                <a:schemeClr val="accent2"/>
              </a:solidFill>
            </a:endParaRP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    пояснительная записка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    планируемые результаты освоения основной образовательной  программы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    учебный план 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    программа формирования </a:t>
            </a:r>
            <a:r>
              <a:rPr lang="ru-RU" b="1">
                <a:solidFill>
                  <a:srgbClr val="CC3300"/>
                </a:solidFill>
              </a:rPr>
              <a:t>универсальных учебных действий</a:t>
            </a:r>
            <a:endParaRPr lang="ru-RU" b="1">
              <a:solidFill>
                <a:srgbClr val="003399"/>
              </a:solidFill>
            </a:endParaRP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    программы  учебных предметов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    программа</a:t>
            </a:r>
            <a:r>
              <a:rPr lang="ru-RU" b="1">
                <a:solidFill>
                  <a:srgbClr val="CC3300"/>
                </a:solidFill>
              </a:rPr>
              <a:t> духовно-нравственного развития, воспитания</a:t>
            </a:r>
            <a:endParaRPr lang="ru-RU" b="1">
              <a:solidFill>
                <a:srgbClr val="003399"/>
              </a:solidFill>
            </a:endParaRP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    программа </a:t>
            </a:r>
            <a:r>
              <a:rPr lang="ru-RU" b="1">
                <a:solidFill>
                  <a:srgbClr val="CC3300"/>
                </a:solidFill>
              </a:rPr>
              <a:t>формирования культуры  здорового и безопасного образа жизни</a:t>
            </a:r>
            <a:endParaRPr lang="ru-RU" b="1">
              <a:solidFill>
                <a:srgbClr val="003399"/>
              </a:solidFill>
            </a:endParaRP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    программа</a:t>
            </a:r>
            <a:r>
              <a:rPr lang="ru-RU" b="1">
                <a:solidFill>
                  <a:srgbClr val="CC3300"/>
                </a:solidFill>
              </a:rPr>
              <a:t> коррекционной работы</a:t>
            </a:r>
            <a:r>
              <a:rPr lang="ru-RU" b="1">
                <a:solidFill>
                  <a:srgbClr val="003399"/>
                </a:solidFill>
              </a:rPr>
              <a:t> 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    </a:t>
            </a:r>
            <a:r>
              <a:rPr lang="ru-RU" b="1">
                <a:solidFill>
                  <a:srgbClr val="CC3300"/>
                </a:solidFill>
              </a:rPr>
              <a:t>система оценки</a:t>
            </a:r>
            <a:r>
              <a:rPr lang="ru-RU" b="1">
                <a:solidFill>
                  <a:srgbClr val="003399"/>
                </a:solidFill>
              </a:rPr>
              <a:t> достижения планируемых результатов</a:t>
            </a:r>
          </a:p>
          <a:p>
            <a:pPr>
              <a:buFontTx/>
              <a:buChar char="•"/>
            </a:pPr>
            <a:endParaRPr lang="ru-RU" sz="2000" b="1">
              <a:solidFill>
                <a:schemeClr val="accent2"/>
              </a:solidFill>
            </a:endParaRPr>
          </a:p>
          <a:p>
            <a:pPr marL="630238" lvl="1" indent="-188913">
              <a:buFontTx/>
              <a:buChar char="•"/>
            </a:pPr>
            <a:r>
              <a:rPr lang="ru-RU" sz="2400" b="1">
                <a:solidFill>
                  <a:srgbClr val="CC3300"/>
                </a:solidFill>
              </a:rPr>
              <a:t>внеурочная деятельность</a:t>
            </a:r>
            <a:endParaRPr lang="ru-RU" sz="2000" b="1">
              <a:solidFill>
                <a:srgbClr val="CC3300"/>
              </a:solidFill>
            </a:endParaRP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время, отводимое на внеурочную деятельность, составляет</a:t>
            </a:r>
            <a:r>
              <a:rPr lang="ru-RU" b="1"/>
              <a:t>  </a:t>
            </a:r>
            <a:r>
              <a:rPr lang="ru-RU" b="1">
                <a:solidFill>
                  <a:srgbClr val="CC3300"/>
                </a:solidFill>
              </a:rPr>
              <a:t>до 1350 часов </a:t>
            </a:r>
            <a:r>
              <a:rPr lang="ru-RU" sz="1700">
                <a:solidFill>
                  <a:srgbClr val="003399"/>
                </a:solidFill>
              </a:rPr>
              <a:t>(учебные занятия: не менее 2904 ч. и не более 3210 ч.)</a:t>
            </a:r>
          </a:p>
          <a:p>
            <a:pPr marL="1166813" lvl="2" indent="-173038"/>
            <a:endParaRPr lang="ru-RU" sz="1700">
              <a:solidFill>
                <a:srgbClr val="003399"/>
              </a:solidFill>
            </a:endParaRPr>
          </a:p>
          <a:p>
            <a:pPr marL="1166813" lvl="2" indent="-173038">
              <a:buFontTx/>
              <a:buChar char="•"/>
            </a:pPr>
            <a:endParaRPr lang="ru-RU" sz="2000">
              <a:solidFill>
                <a:srgbClr val="003399"/>
              </a:solidFill>
            </a:endParaRPr>
          </a:p>
        </p:txBody>
      </p:sp>
      <p:sp>
        <p:nvSpPr>
          <p:cNvPr id="9221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8350" y="6453188"/>
            <a:ext cx="215900" cy="2159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2080376-793E-40EA-A1E9-3B204839EEF8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0"/>
            <a:ext cx="9144000" cy="105251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>
              <a:solidFill>
                <a:schemeClr val="accent2"/>
              </a:solidFill>
            </a:endParaRPr>
          </a:p>
          <a:p>
            <a:pPr algn="ctr"/>
            <a:r>
              <a:rPr lang="ru-RU" sz="2800" b="1">
                <a:solidFill>
                  <a:schemeClr val="bg1"/>
                </a:solidFill>
              </a:rPr>
              <a:t>Требования к структуре</a:t>
            </a:r>
            <a:r>
              <a:rPr lang="ru-RU" sz="2400" b="1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основной образовательной программы</a:t>
            </a:r>
          </a:p>
          <a:p>
            <a:pPr lvl="1" algn="ctr">
              <a:buFontTx/>
              <a:buChar char="•"/>
            </a:pPr>
            <a:endParaRPr lang="ru-RU" sz="2400" b="1">
              <a:solidFill>
                <a:schemeClr val="bg1"/>
              </a:solidFill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250825" y="1125538"/>
            <a:ext cx="86423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CC3300"/>
                </a:solidFill>
              </a:rPr>
              <a:t> </a:t>
            </a:r>
            <a:r>
              <a:rPr lang="ru-RU" sz="2000" b="1">
                <a:solidFill>
                  <a:schemeClr val="accent2"/>
                </a:solidFill>
              </a:rPr>
              <a:t>Зафиксированы требования к:</a:t>
            </a:r>
          </a:p>
          <a:p>
            <a:endParaRPr lang="ru-RU" sz="2000" b="1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sz="2000" b="1">
                <a:solidFill>
                  <a:srgbClr val="CC3300"/>
                </a:solidFill>
              </a:rPr>
              <a:t> количеству и наименованию </a:t>
            </a:r>
            <a:r>
              <a:rPr lang="ru-RU" sz="2000" b="1">
                <a:solidFill>
                  <a:schemeClr val="accent2"/>
                </a:solidFill>
              </a:rPr>
              <a:t>разделов (всего-9), в том числе к учебному плану общеобразовательного учреждения;</a:t>
            </a:r>
          </a:p>
          <a:p>
            <a:pPr>
              <a:buFontTx/>
              <a:buChar char="-"/>
            </a:pPr>
            <a:endParaRPr lang="ru-RU" sz="2000" b="1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sz="2000" b="1">
                <a:solidFill>
                  <a:srgbClr val="CC3300"/>
                </a:solidFill>
              </a:rPr>
              <a:t>минимальному и максимальному </a:t>
            </a:r>
            <a:r>
              <a:rPr lang="ru-RU" sz="2000" b="1">
                <a:solidFill>
                  <a:schemeClr val="accent2"/>
                </a:solidFill>
              </a:rPr>
              <a:t>количеству учебных часов за 4 года (2 904 - 3 210 часов);</a:t>
            </a:r>
          </a:p>
          <a:p>
            <a:pPr>
              <a:buFontTx/>
              <a:buChar char="-"/>
            </a:pPr>
            <a:endParaRPr lang="ru-RU" sz="2000" b="1">
              <a:solidFill>
                <a:schemeClr val="accent2"/>
              </a:solidFill>
            </a:endParaRPr>
          </a:p>
          <a:p>
            <a:pPr>
              <a:buFontTx/>
              <a:buChar char="-"/>
            </a:pPr>
            <a:r>
              <a:rPr lang="ru-RU" sz="2000" b="1">
                <a:solidFill>
                  <a:srgbClr val="CC3300"/>
                </a:solidFill>
              </a:rPr>
              <a:t> содержанию </a:t>
            </a:r>
            <a:r>
              <a:rPr lang="ru-RU" sz="2000" b="1">
                <a:solidFill>
                  <a:schemeClr val="accent2"/>
                </a:solidFill>
              </a:rPr>
              <a:t>каждого из разделов;</a:t>
            </a:r>
            <a:endParaRPr lang="ru-RU" sz="2000" b="1">
              <a:solidFill>
                <a:srgbClr val="CC3300"/>
              </a:solidFill>
            </a:endParaRPr>
          </a:p>
          <a:p>
            <a:pPr>
              <a:buFontTx/>
              <a:buChar char="-"/>
            </a:pPr>
            <a:endParaRPr lang="ru-RU" sz="2000" b="1">
              <a:solidFill>
                <a:srgbClr val="CC3300"/>
              </a:solidFill>
            </a:endParaRPr>
          </a:p>
          <a:p>
            <a:pPr>
              <a:buFontTx/>
              <a:buChar char="-"/>
            </a:pPr>
            <a:r>
              <a:rPr lang="ru-RU" sz="2000" b="1">
                <a:solidFill>
                  <a:srgbClr val="CC3300"/>
                </a:solidFill>
              </a:rPr>
              <a:t>соотношению частей </a:t>
            </a:r>
            <a:r>
              <a:rPr lang="ru-RU" sz="2000" b="1">
                <a:solidFill>
                  <a:schemeClr val="accent2"/>
                </a:solidFill>
              </a:rPr>
              <a:t>основной общеобразовательной  </a:t>
            </a:r>
          </a:p>
          <a:p>
            <a:r>
              <a:rPr lang="ru-RU" sz="2000" b="1">
                <a:solidFill>
                  <a:schemeClr val="accent2"/>
                </a:solidFill>
              </a:rPr>
              <a:t>программы (80/20% для первой ступени);</a:t>
            </a:r>
          </a:p>
          <a:p>
            <a:endParaRPr lang="ru-RU" sz="2000" b="1">
              <a:solidFill>
                <a:schemeClr val="accent2"/>
              </a:solidFill>
            </a:endParaRPr>
          </a:p>
          <a:p>
            <a:r>
              <a:rPr lang="ru-RU" sz="2000" b="1">
                <a:solidFill>
                  <a:srgbClr val="CC3300"/>
                </a:solidFill>
              </a:rPr>
              <a:t>- организации </a:t>
            </a:r>
            <a:r>
              <a:rPr lang="ru-RU" sz="2000" b="1">
                <a:solidFill>
                  <a:schemeClr val="accent2"/>
                </a:solidFill>
              </a:rPr>
              <a:t>внеурочной деятельности</a:t>
            </a:r>
          </a:p>
          <a:p>
            <a:pPr>
              <a:buFontTx/>
              <a:buChar char="-"/>
            </a:pPr>
            <a:endParaRPr lang="ru-RU" sz="2000" b="1">
              <a:solidFill>
                <a:schemeClr val="accent2"/>
              </a:solidFill>
            </a:endParaRPr>
          </a:p>
          <a:p>
            <a:pPr marL="630238" lvl="1" indent="-188913"/>
            <a:endParaRPr lang="ru-RU" sz="2400" b="1">
              <a:solidFill>
                <a:schemeClr val="accent2"/>
              </a:solidFill>
            </a:endParaRPr>
          </a:p>
          <a:p>
            <a:endParaRPr lang="ru-RU" sz="2000" b="1">
              <a:solidFill>
                <a:schemeClr val="accent2"/>
              </a:solidFill>
            </a:endParaRPr>
          </a:p>
        </p:txBody>
      </p:sp>
      <p:sp>
        <p:nvSpPr>
          <p:cNvPr id="10245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8350" y="6453188"/>
            <a:ext cx="215900" cy="2159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25B2ECE-27A2-4C98-B3BE-13531AFFDF51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0" y="0"/>
            <a:ext cx="9144000" cy="952500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>
                <a:solidFill>
                  <a:schemeClr val="bg1"/>
                </a:solidFill>
              </a:rPr>
              <a:t>Требования к условиям реализации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основной образовательной программы</a:t>
            </a: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153988" y="855663"/>
            <a:ext cx="8642350" cy="614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66813" lvl="2" indent="-173038">
              <a:buFontTx/>
              <a:buChar char="•"/>
            </a:pPr>
            <a:endParaRPr lang="ru-RU" sz="2000" b="1">
              <a:solidFill>
                <a:schemeClr val="accent2"/>
              </a:solidFill>
            </a:endParaRPr>
          </a:p>
          <a:p>
            <a:pPr marL="630238" lvl="1" indent="-188913">
              <a:buFontTx/>
              <a:buChar char="•"/>
            </a:pPr>
            <a:r>
              <a:rPr lang="ru-RU" sz="2400" b="1">
                <a:solidFill>
                  <a:srgbClr val="CC3300"/>
                </a:solidFill>
              </a:rPr>
              <a:t>кадровые условия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возможность требовать наличие квалификационной категории в государственных и муниципальных образовательных учреждениях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повышение квалификации один раз в пять лет</a:t>
            </a:r>
          </a:p>
          <a:p>
            <a:pPr marL="630238" lvl="1" indent="-188913">
              <a:buFontTx/>
              <a:buChar char="•"/>
            </a:pPr>
            <a:r>
              <a:rPr lang="ru-RU" sz="2400" b="1">
                <a:solidFill>
                  <a:srgbClr val="CC3300"/>
                </a:solidFill>
              </a:rPr>
              <a:t>финансовые условия 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норматив финансирования не зависит от количества учебных дней в неделю</a:t>
            </a:r>
            <a:endParaRPr lang="ru-RU" sz="2400" b="1">
              <a:solidFill>
                <a:srgbClr val="CC3300"/>
              </a:solidFill>
            </a:endParaRPr>
          </a:p>
          <a:p>
            <a:pPr marL="630238" lvl="1" indent="-188913">
              <a:buFontTx/>
              <a:buChar char="•"/>
            </a:pPr>
            <a:r>
              <a:rPr lang="ru-RU" sz="2400" b="1">
                <a:solidFill>
                  <a:srgbClr val="CC3300"/>
                </a:solidFill>
              </a:rPr>
              <a:t>материально-технические условия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функциональный подход к определению условий</a:t>
            </a:r>
          </a:p>
          <a:p>
            <a:pPr marL="1166813" lvl="2" indent="-173038"/>
            <a:r>
              <a:rPr lang="ru-RU" b="1">
                <a:solidFill>
                  <a:srgbClr val="003399"/>
                </a:solidFill>
              </a:rPr>
              <a:t>  </a:t>
            </a:r>
            <a:r>
              <a:rPr lang="ru-RU" sz="1700">
                <a:solidFill>
                  <a:srgbClr val="003399"/>
                </a:solidFill>
              </a:rPr>
              <a:t>(возможность получения информации различными способами, проведения экспериментов, создания материальных объектов и др.) </a:t>
            </a:r>
          </a:p>
          <a:p>
            <a:pPr marL="1166813" lvl="2" indent="-173038">
              <a:buFontTx/>
              <a:buChar char="•"/>
            </a:pPr>
            <a:r>
              <a:rPr lang="ru-RU" b="1">
                <a:solidFill>
                  <a:srgbClr val="003399"/>
                </a:solidFill>
              </a:rPr>
              <a:t>возможность для беспрепятственного доступа обучающихся с ОВЗ к объектам инфраструктуры</a:t>
            </a:r>
            <a:r>
              <a:rPr lang="ru-RU">
                <a:solidFill>
                  <a:srgbClr val="003399"/>
                </a:solidFill>
              </a:rPr>
              <a:t> </a:t>
            </a:r>
            <a:r>
              <a:rPr lang="ru-RU" b="1">
                <a:solidFill>
                  <a:srgbClr val="003399"/>
                </a:solidFill>
              </a:rPr>
              <a:t> </a:t>
            </a:r>
          </a:p>
          <a:p>
            <a:pPr marL="630238" lvl="1" indent="-188913">
              <a:buFontTx/>
              <a:buChar char="•"/>
            </a:pPr>
            <a:r>
              <a:rPr lang="ru-RU" sz="2400" b="1">
                <a:solidFill>
                  <a:srgbClr val="CC3300"/>
                </a:solidFill>
              </a:rPr>
              <a:t>информационная среда образовательного учреждения</a:t>
            </a:r>
            <a:endParaRPr lang="ru-RU" sz="2000" b="1">
              <a:solidFill>
                <a:srgbClr val="CC3300"/>
              </a:solidFill>
            </a:endParaRPr>
          </a:p>
          <a:p>
            <a:pPr marL="1166813" lvl="2" indent="-173038"/>
            <a:endParaRPr lang="ru-RU" sz="2000">
              <a:solidFill>
                <a:srgbClr val="CC3300"/>
              </a:solidFill>
            </a:endParaRPr>
          </a:p>
          <a:p>
            <a:pPr marL="1166813" lvl="2" indent="-173038"/>
            <a:endParaRPr lang="ru-RU" sz="2000" b="1">
              <a:solidFill>
                <a:srgbClr val="003399"/>
              </a:solidFill>
            </a:endParaRPr>
          </a:p>
          <a:p>
            <a:pPr marL="1166813" lvl="2" indent="-173038">
              <a:buFontTx/>
              <a:buChar char="•"/>
            </a:pPr>
            <a:endParaRPr lang="ru-RU" sz="2000">
              <a:solidFill>
                <a:srgbClr val="003399"/>
              </a:solidFill>
            </a:endParaRPr>
          </a:p>
        </p:txBody>
      </p:sp>
      <p:sp>
        <p:nvSpPr>
          <p:cNvPr id="11269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8350" y="6453188"/>
            <a:ext cx="215900" cy="2159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</TotalTime>
  <Words>2048</Words>
  <Application>Microsoft Office PowerPoint</Application>
  <PresentationFormat>Экран (4:3)</PresentationFormat>
  <Paragraphs>715</Paragraphs>
  <Slides>29</Slides>
  <Notes>24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Tahoma</vt:lpstr>
      <vt:lpstr>Wingdings</vt:lpstr>
      <vt:lpstr>Bookman Old Style</vt:lpstr>
      <vt:lpstr>Symbol</vt:lpstr>
      <vt:lpstr>Times New Roman</vt:lpstr>
      <vt:lpstr>Оформление по умолчанию</vt:lpstr>
      <vt:lpstr>Microsoft Equation 3.0</vt:lpstr>
      <vt:lpstr>Слайд 1</vt:lpstr>
      <vt:lpstr>Слайд 2</vt:lpstr>
      <vt:lpstr>Слайд 3</vt:lpstr>
      <vt:lpstr> 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 ФГОС_2010</dc:title>
  <dc:creator>Шмелькова Л.В.</dc:creator>
  <cp:lastModifiedBy>Lenovo User</cp:lastModifiedBy>
  <cp:revision>96</cp:revision>
  <dcterms:created xsi:type="dcterms:W3CDTF">2009-01-27T12:23:48Z</dcterms:created>
  <dcterms:modified xsi:type="dcterms:W3CDTF">2011-08-17T09:55:56Z</dcterms:modified>
</cp:coreProperties>
</file>