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9" r:id="rId1"/>
  </p:sldMasterIdLst>
  <p:notesMasterIdLst>
    <p:notesMasterId r:id="rId30"/>
  </p:notesMasterIdLst>
  <p:handoutMasterIdLst>
    <p:handoutMasterId r:id="rId31"/>
  </p:handoutMasterIdLst>
  <p:sldIdLst>
    <p:sldId id="388" r:id="rId2"/>
    <p:sldId id="458" r:id="rId3"/>
    <p:sldId id="397" r:id="rId4"/>
    <p:sldId id="432" r:id="rId5"/>
    <p:sldId id="433" r:id="rId6"/>
    <p:sldId id="408" r:id="rId7"/>
    <p:sldId id="440" r:id="rId8"/>
    <p:sldId id="435" r:id="rId9"/>
    <p:sldId id="436" r:id="rId10"/>
    <p:sldId id="438" r:id="rId11"/>
    <p:sldId id="441" r:id="rId12"/>
    <p:sldId id="442" r:id="rId13"/>
    <p:sldId id="443" r:id="rId14"/>
    <p:sldId id="444" r:id="rId15"/>
    <p:sldId id="416" r:id="rId16"/>
    <p:sldId id="445" r:id="rId17"/>
    <p:sldId id="446" r:id="rId18"/>
    <p:sldId id="447" r:id="rId19"/>
    <p:sldId id="448" r:id="rId20"/>
    <p:sldId id="449" r:id="rId21"/>
    <p:sldId id="450" r:id="rId22"/>
    <p:sldId id="451" r:id="rId23"/>
    <p:sldId id="452" r:id="rId24"/>
    <p:sldId id="453" r:id="rId25"/>
    <p:sldId id="454" r:id="rId26"/>
    <p:sldId id="455" r:id="rId27"/>
    <p:sldId id="456" r:id="rId28"/>
    <p:sldId id="457" r:id="rId29"/>
  </p:sldIdLst>
  <p:sldSz cx="9144000" cy="6858000" type="screen4x3"/>
  <p:notesSz cx="6692900" cy="98679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3300"/>
    <a:srgbClr val="990099"/>
    <a:srgbClr val="D60093"/>
    <a:srgbClr val="CC3399"/>
    <a:srgbClr val="000000"/>
    <a:srgbClr val="0033CC"/>
    <a:srgbClr val="0000CC"/>
    <a:srgbClr val="00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20609" autoAdjust="0"/>
    <p:restoredTop sz="94298" autoAdjust="0"/>
  </p:normalViewPr>
  <p:slideViewPr>
    <p:cSldViewPr>
      <p:cViewPr>
        <p:scale>
          <a:sx n="66" d="100"/>
          <a:sy n="66" d="100"/>
        </p:scale>
        <p:origin x="-486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854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00363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790950" y="0"/>
            <a:ext cx="2900363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CB205E02-2A79-4FFF-818E-2D61D9BEA7FA}" type="datetimeFigureOut">
              <a:rPr lang="ru-RU"/>
              <a:pPr>
                <a:defRPr/>
              </a:pPr>
              <a:t>17.08.2011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372600"/>
            <a:ext cx="2900363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790950" y="9372600"/>
            <a:ext cx="2900363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BC8287D-F9F1-4B3F-BEB7-CFAB8158D5B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00363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790950" y="0"/>
            <a:ext cx="2900363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1748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879475" y="739775"/>
            <a:ext cx="4933950" cy="37004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69925" y="4687888"/>
            <a:ext cx="5353050" cy="4440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389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72600"/>
            <a:ext cx="2900363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89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790950" y="9372600"/>
            <a:ext cx="2900363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A5D41A76-894E-4080-9C71-FA386DB266D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4EE41DF-A4C5-47C3-8CCF-2418F0EC5BCE}" type="slidenum">
              <a:rPr lang="ru-RU" smtClean="0"/>
              <a:pPr/>
              <a:t>3</a:t>
            </a:fld>
            <a:endParaRPr lang="ru-RU" smtClean="0"/>
          </a:p>
        </p:txBody>
      </p:sp>
      <p:sp>
        <p:nvSpPr>
          <p:cNvPr id="32771" name="Rectangle 7"/>
          <p:cNvSpPr txBox="1">
            <a:spLocks noGrp="1" noChangeArrowheads="1"/>
          </p:cNvSpPr>
          <p:nvPr/>
        </p:nvSpPr>
        <p:spPr bwMode="auto">
          <a:xfrm>
            <a:off x="3790950" y="9372600"/>
            <a:ext cx="2900363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56A1283B-7B08-4EED-BF6F-D22DE47F7FED}" type="slidenum">
              <a:rPr lang="ru-RU" sz="1200"/>
              <a:pPr algn="r"/>
              <a:t>3</a:t>
            </a:fld>
            <a:endParaRPr lang="ru-RU" sz="1200"/>
          </a:p>
        </p:txBody>
      </p:sp>
      <p:sp>
        <p:nvSpPr>
          <p:cNvPr id="3277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92175" y="4687888"/>
            <a:ext cx="4908550" cy="4440237"/>
          </a:xfrm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8BBDAA4-873D-4D32-A040-4401921DD1EC}" type="slidenum">
              <a:rPr lang="ru-RU" smtClean="0"/>
              <a:pPr/>
              <a:t>6</a:t>
            </a:fld>
            <a:endParaRPr 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4819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4820" name="Номер слайда 3"/>
          <p:cNvSpPr txBox="1">
            <a:spLocks noGrp="1"/>
          </p:cNvSpPr>
          <p:nvPr/>
        </p:nvSpPr>
        <p:spPr bwMode="auto">
          <a:xfrm>
            <a:off x="3790950" y="9374188"/>
            <a:ext cx="2900363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B25712DD-A087-45D3-9724-DC01C4ADA8D4}" type="slidenum">
              <a:rPr lang="ru-RU" sz="1200"/>
              <a:pPr algn="r"/>
              <a:t>7</a:t>
            </a:fld>
            <a:endParaRPr lang="ru-RU" sz="1200"/>
          </a:p>
        </p:txBody>
      </p:sp>
      <p:sp>
        <p:nvSpPr>
          <p:cNvPr id="34821" name="Номер слайда 4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78196F7-5710-468B-8590-313DE175124D}" type="slidenum">
              <a:rPr lang="ru-RU" smtClean="0"/>
              <a:pPr/>
              <a:t>7</a:t>
            </a:fld>
            <a:endParaRPr 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584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35844" name="Slide Number Placeholder 3"/>
          <p:cNvSpPr txBox="1">
            <a:spLocks noGrp="1"/>
          </p:cNvSpPr>
          <p:nvPr/>
        </p:nvSpPr>
        <p:spPr bwMode="auto">
          <a:xfrm>
            <a:off x="3790950" y="9374188"/>
            <a:ext cx="2900363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00D3329E-A427-470C-8775-FB522A074AB8}" type="slidenum">
              <a:rPr lang="en-US" sz="1200">
                <a:latin typeface="Calibri" pitchFamily="34" charset="0"/>
              </a:rPr>
              <a:pPr algn="r"/>
              <a:t>11</a:t>
            </a:fld>
            <a:endParaRPr lang="en-US" sz="1200">
              <a:latin typeface="Calibri" pitchFamily="34" charset="0"/>
            </a:endParaRPr>
          </a:p>
        </p:txBody>
      </p:sp>
      <p:sp>
        <p:nvSpPr>
          <p:cNvPr id="35845" name="Номер слайда 4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78C5705-BC80-4D66-8EFE-9B4D47EDEE5D}" type="slidenum">
              <a:rPr lang="ru-RU" smtClean="0"/>
              <a:pPr/>
              <a:t>11</a:t>
            </a:fld>
            <a:endParaRPr lang="ru-RU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6867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/>
          </a:p>
        </p:txBody>
      </p:sp>
      <p:sp>
        <p:nvSpPr>
          <p:cNvPr id="36868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EE3E79C-2EEA-4B1E-91A8-5971721EFB3F}" type="slidenum">
              <a:rPr lang="ru-RU" smtClean="0"/>
              <a:pPr/>
              <a:t>16</a:t>
            </a:fld>
            <a:endParaRPr lang="ru-RU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7891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/>
          </a:p>
        </p:txBody>
      </p:sp>
      <p:sp>
        <p:nvSpPr>
          <p:cNvPr id="37892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E38722E-261E-47A9-AE48-97D1523F5081}" type="slidenum">
              <a:rPr lang="ru-RU" smtClean="0"/>
              <a:pPr/>
              <a:t>17</a:t>
            </a:fld>
            <a:endParaRPr lang="ru-RU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891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/>
          </a:p>
        </p:txBody>
      </p:sp>
      <p:sp>
        <p:nvSpPr>
          <p:cNvPr id="3891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C24D3CC-9984-43CA-8BCB-FB2A075FD031}" type="slidenum">
              <a:rPr lang="ru-RU" smtClean="0"/>
              <a:pPr/>
              <a:t>18</a:t>
            </a:fld>
            <a:endParaRPr lang="ru-RU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3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/>
          </a:p>
        </p:txBody>
      </p:sp>
      <p:sp>
        <p:nvSpPr>
          <p:cNvPr id="39940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A26ECE5-022B-4364-BBA9-08FA59D4C4C0}" type="slidenum">
              <a:rPr lang="ru-RU" smtClean="0"/>
              <a:pPr/>
              <a:t>19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2400" y="5194300"/>
            <a:ext cx="7467600" cy="914400"/>
          </a:xfrm>
        </p:spPr>
        <p:txBody>
          <a:bodyPr anchor="b"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52400" y="6032500"/>
            <a:ext cx="6400800" cy="749300"/>
          </a:xfrm>
        </p:spPr>
        <p:txBody>
          <a:bodyPr/>
          <a:lstStyle>
            <a:lvl1pPr marL="0" indent="0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quarter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spcBef>
                <a:spcPct val="0"/>
              </a:spcBef>
              <a:defRPr>
                <a:latin typeface="Times New Roman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spcBef>
                <a:spcPct val="0"/>
              </a:spcBef>
              <a:defRPr>
                <a:latin typeface="Times New Roman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spcBef>
                <a:spcPct val="0"/>
              </a:spcBef>
              <a:defRPr>
                <a:latin typeface="Times New Roman" charset="0"/>
              </a:defRPr>
            </a:lvl1pPr>
          </a:lstStyle>
          <a:p>
            <a:pPr>
              <a:defRPr/>
            </a:pPr>
            <a:fld id="{7F719E11-A308-422A-A012-10A7C8475FF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2C5EC1-BB7B-47DC-9A02-AAFDF9AB95D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52400"/>
            <a:ext cx="1981200" cy="5867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85800" y="152400"/>
            <a:ext cx="5791200" cy="5867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6E8505-41A8-4DBD-965B-DBBA2B82243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685800" y="152400"/>
            <a:ext cx="7924800" cy="58674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FBEC70-B897-48E8-A0A0-131E2729923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E921FE-CFEF-4DE7-B3AC-C0CAB304637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EF4A97-33B9-453B-9615-436AD808077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85800" y="1447800"/>
            <a:ext cx="3886200" cy="4572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24400" y="1447800"/>
            <a:ext cx="3886200" cy="4572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3122EA-FA33-412D-904E-ECF18E2B409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BDB3D4-1ED3-4058-A863-E69D1ED8DEE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A826C1-B41D-47F5-8031-693244632B8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3B1F7D-11F9-4FFB-9BC5-2CF5B33B357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3BAA55-F4A7-4DF4-8C4E-22F4C09EF31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573B06-C9AD-4443-B7ED-DF0D38F65CE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152400"/>
            <a:ext cx="79248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Заголовок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447800"/>
            <a:ext cx="79248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2048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172200"/>
            <a:ext cx="1549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50000"/>
              </a:spcBef>
              <a:defRPr sz="14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048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438400" y="6172200"/>
            <a:ext cx="4089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spcBef>
                <a:spcPct val="50000"/>
              </a:spcBef>
              <a:defRPr sz="14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048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05600" y="61722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spcBef>
                <a:spcPct val="50000"/>
              </a:spcBef>
              <a:defRPr sz="1400">
                <a:latin typeface="+mn-lt"/>
              </a:defRPr>
            </a:lvl1pPr>
          </a:lstStyle>
          <a:p>
            <a:pPr>
              <a:defRPr/>
            </a:pPr>
            <a:fld id="{FF77040A-8E71-4F37-ADC9-EB927D05E05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804" r:id="rId1"/>
    <p:sldLayoutId id="2147483793" r:id="rId2"/>
    <p:sldLayoutId id="2147483794" r:id="rId3"/>
    <p:sldLayoutId id="2147483795" r:id="rId4"/>
    <p:sldLayoutId id="2147483796" r:id="rId5"/>
    <p:sldLayoutId id="2147483797" r:id="rId6"/>
    <p:sldLayoutId id="2147483798" r:id="rId7"/>
    <p:sldLayoutId id="2147483799" r:id="rId8"/>
    <p:sldLayoutId id="2147483800" r:id="rId9"/>
    <p:sldLayoutId id="2147483801" r:id="rId10"/>
    <p:sldLayoutId id="2147483802" r:id="rId11"/>
    <p:sldLayoutId id="2147483803" r:id="rId12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n"/>
        <a:defRPr kumimoji="1" sz="32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n"/>
        <a:defRPr kumimoji="1" sz="28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n"/>
        <a:defRPr kumimoji="1" sz="24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3pPr>
      <a:lvl4pPr marL="15621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n"/>
        <a:defRPr kumimoji="1"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4pPr>
      <a:lvl5pPr marL="1981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n"/>
        <a:defRPr kumimoji="1"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5pPr>
      <a:lvl6pPr marL="24384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n"/>
        <a:defRPr kumimoji="1"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6pPr>
      <a:lvl7pPr marL="2895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n"/>
        <a:defRPr kumimoji="1"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7pPr>
      <a:lvl8pPr marL="3352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n"/>
        <a:defRPr kumimoji="1"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8pPr>
      <a:lvl9pPr marL="3810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n"/>
        <a:defRPr kumimoji="1"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tandart.edu.ru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020" name="Rectangle 4"/>
          <p:cNvSpPr>
            <a:spLocks noChangeArrowheads="1"/>
          </p:cNvSpPr>
          <p:nvPr/>
        </p:nvSpPr>
        <p:spPr bwMode="auto">
          <a:xfrm>
            <a:off x="395288" y="1676400"/>
            <a:ext cx="8353425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ru-RU" sz="3600" b="1" dirty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Особенности федерального государственного образовательного </a:t>
            </a:r>
            <a:r>
              <a:rPr lang="ru-RU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стандарта общего </a:t>
            </a:r>
            <a:r>
              <a:rPr lang="ru-RU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образования</a:t>
            </a:r>
            <a:endParaRPr lang="en-US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endParaRPr lang="en-US" sz="3600" b="1" dirty="0">
              <a:solidFill>
                <a:srgbClr val="CC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4021" name="Rectangle 5"/>
          <p:cNvSpPr>
            <a:spLocks noChangeArrowheads="1"/>
          </p:cNvSpPr>
          <p:nvPr/>
        </p:nvSpPr>
        <p:spPr bwMode="auto">
          <a:xfrm>
            <a:off x="5003800" y="4978400"/>
            <a:ext cx="4140200" cy="1169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>
              <a:defRPr/>
            </a:pPr>
            <a:endParaRPr lang="ru-RU" dirty="0">
              <a:solidFill>
                <a:srgbClr val="FF0000"/>
              </a:solidFill>
            </a:endParaRPr>
          </a:p>
          <a:p>
            <a:pPr algn="ctr">
              <a:defRPr/>
            </a:pPr>
            <a:endParaRPr lang="ru-RU" sz="3200" dirty="0">
              <a:solidFill>
                <a:srgbClr val="000099"/>
              </a:solidFill>
              <a:latin typeface="Times New Roman" charset="0"/>
            </a:endParaRPr>
          </a:p>
          <a:p>
            <a:pPr algn="ctr">
              <a:defRPr/>
            </a:pPr>
            <a:r>
              <a:rPr lang="ru-RU" sz="2000" dirty="0">
                <a:solidFill>
                  <a:schemeClr val="bg1">
                    <a:lumMod val="50000"/>
                  </a:schemeClr>
                </a:solidFill>
                <a:latin typeface="Times New Roman" charset="0"/>
              </a:rPr>
              <a:t>Александр </a:t>
            </a:r>
            <a:r>
              <a:rPr lang="ru-RU" sz="2000" dirty="0">
                <a:solidFill>
                  <a:schemeClr val="bg1">
                    <a:lumMod val="50000"/>
                  </a:schemeClr>
                </a:solidFill>
                <a:latin typeface="Times New Roman" charset="0"/>
              </a:rPr>
              <a:t>Кондаков</a:t>
            </a:r>
            <a:endParaRPr lang="ru-RU" sz="2000" dirty="0">
              <a:solidFill>
                <a:schemeClr val="bg1">
                  <a:lumMod val="50000"/>
                </a:schemeClr>
              </a:solidFill>
              <a:latin typeface="Times New Roman" charset="0"/>
            </a:endParaRPr>
          </a:p>
        </p:txBody>
      </p:sp>
      <p:sp>
        <p:nvSpPr>
          <p:cNvPr id="3076" name="Rectangle 8"/>
          <p:cNvSpPr>
            <a:spLocks noChangeArrowheads="1"/>
          </p:cNvSpPr>
          <p:nvPr/>
        </p:nvSpPr>
        <p:spPr bwMode="auto">
          <a:xfrm>
            <a:off x="0" y="527050"/>
            <a:ext cx="2916238" cy="73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tabLst>
                <a:tab pos="266700" algn="l"/>
                <a:tab pos="628650" algn="l"/>
                <a:tab pos="895350" algn="l"/>
                <a:tab pos="1352550" algn="l"/>
              </a:tabLst>
            </a:pPr>
            <a:r>
              <a:rPr lang="ru-RU" sz="1400" b="1"/>
              <a:t/>
            </a:r>
            <a:br>
              <a:rPr lang="ru-RU" sz="1400" b="1"/>
            </a:br>
            <a:endParaRPr lang="ru-RU" sz="1400" b="1"/>
          </a:p>
          <a:p>
            <a:pPr algn="ctr" eaLnBrk="0" hangingPunct="0">
              <a:tabLst>
                <a:tab pos="266700" algn="l"/>
                <a:tab pos="628650" algn="l"/>
                <a:tab pos="895350" algn="l"/>
                <a:tab pos="1352550" algn="l"/>
              </a:tabLst>
            </a:pPr>
            <a:endParaRPr lang="ru-RU" sz="1400" b="1"/>
          </a:p>
        </p:txBody>
      </p:sp>
      <p:pic>
        <p:nvPicPr>
          <p:cNvPr id="3077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92950" y="0"/>
            <a:ext cx="2051050" cy="73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129763-E388-4A82-A08E-76A05089856D}" type="slidenum">
              <a:rPr lang="ru-RU" smtClean="0"/>
              <a:pPr>
                <a:defRPr/>
              </a:pPr>
              <a:t>1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5300" dirty="0" smtClean="0">
                <a:solidFill>
                  <a:schemeClr val="bg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900" b="1" dirty="0" smtClean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Портреты выпускников </a:t>
            </a:r>
            <a:r>
              <a:rPr lang="ru-RU" sz="2400" b="1" dirty="0" smtClean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400" dirty="0"/>
          </a:p>
        </p:txBody>
      </p:sp>
      <p:sp>
        <p:nvSpPr>
          <p:cNvPr id="20482" name="Содержимое 3"/>
          <p:cNvSpPr>
            <a:spLocks noGrp="1"/>
          </p:cNvSpPr>
          <p:nvPr>
            <p:ph sz="half" idx="1"/>
          </p:nvPr>
        </p:nvSpPr>
        <p:spPr>
          <a:xfrm>
            <a:off x="0" y="1125538"/>
            <a:ext cx="4427538" cy="6048375"/>
          </a:xfrm>
        </p:spPr>
        <p:txBody>
          <a:bodyPr/>
          <a:lstStyle/>
          <a:p>
            <a:pPr>
              <a:buFont typeface="Wingdings" pitchFamily="2" charset="2"/>
              <a:buNone/>
              <a:defRPr/>
            </a:pPr>
            <a:r>
              <a:rPr lang="ru-RU" sz="2400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ru-RU" sz="2400" b="1" dirty="0" smtClean="0">
                <a:solidFill>
                  <a:schemeClr val="bg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Начальная школа 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None/>
              <a:defRPr/>
            </a:pPr>
            <a:r>
              <a:rPr lang="ru-RU" sz="1600" dirty="0" smtClean="0">
                <a:solidFill>
                  <a:schemeClr val="bg2">
                    <a:lumMod val="50000"/>
                  </a:schemeClr>
                </a:solidFill>
                <a:effectLst/>
                <a:cs typeface="Times New Roman" pitchFamily="18" charset="0"/>
              </a:rPr>
              <a:t>5</a:t>
            </a:r>
            <a:r>
              <a:rPr lang="ru-RU" sz="2000" dirty="0" smtClean="0">
                <a:solidFill>
                  <a:schemeClr val="bg2">
                    <a:lumMod val="50000"/>
                  </a:schemeClr>
                </a:solidFill>
                <a:effectLst/>
                <a:cs typeface="Times New Roman" pitchFamily="18" charset="0"/>
              </a:rPr>
              <a:t>. </a:t>
            </a:r>
            <a:r>
              <a:rPr lang="ru-RU" sz="1800" dirty="0" smtClean="0">
                <a:solidFill>
                  <a:schemeClr val="bg2">
                    <a:lumMod val="50000"/>
                  </a:schemeClr>
                </a:solidFill>
                <a:effectLst/>
                <a:cs typeface="Tahoma" pitchFamily="34" charset="0"/>
              </a:rPr>
              <a:t>готовый самостоятельно действовать и отвечать за свои поступки перед семьей и обществом </a:t>
            </a:r>
          </a:p>
          <a:p>
            <a:pPr>
              <a:buFont typeface="Wingdings" pitchFamily="2" charset="2"/>
              <a:buNone/>
              <a:defRPr/>
            </a:pPr>
            <a:endParaRPr lang="ru-RU" sz="1800" dirty="0" smtClean="0">
              <a:solidFill>
                <a:schemeClr val="bg2">
                  <a:lumMod val="50000"/>
                </a:schemeClr>
              </a:solidFill>
              <a:effectLst/>
              <a:cs typeface="Tahoma" pitchFamily="34" charset="0"/>
            </a:endParaRPr>
          </a:p>
          <a:p>
            <a:pPr marL="87313" indent="-87313">
              <a:buFont typeface="Wingdings" pitchFamily="2" charset="2"/>
              <a:buNone/>
              <a:defRPr/>
            </a:pPr>
            <a:r>
              <a:rPr lang="ru-RU" sz="1600" dirty="0" smtClean="0">
                <a:solidFill>
                  <a:schemeClr val="bg2">
                    <a:lumMod val="50000"/>
                  </a:schemeClr>
                </a:solidFill>
                <a:effectLst/>
                <a:cs typeface="Tahoma" pitchFamily="34" charset="0"/>
              </a:rPr>
              <a:t>6</a:t>
            </a:r>
            <a:r>
              <a:rPr lang="ru-RU" sz="1800" dirty="0" smtClean="0">
                <a:solidFill>
                  <a:schemeClr val="bg2">
                    <a:lumMod val="50000"/>
                  </a:schemeClr>
                </a:solidFill>
                <a:effectLst/>
                <a:cs typeface="Tahoma" pitchFamily="34" charset="0"/>
              </a:rPr>
              <a:t>. доброжелательный, умеющий слушать и слышать собеседника, обосновывать  свою позицию, высказывать свое мнение</a:t>
            </a:r>
          </a:p>
          <a:p>
            <a:pPr>
              <a:buFont typeface="Wingdings" pitchFamily="2" charset="2"/>
              <a:buNone/>
              <a:defRPr/>
            </a:pPr>
            <a:endParaRPr lang="ru-RU" sz="1800" dirty="0" smtClean="0">
              <a:solidFill>
                <a:schemeClr val="bg2">
                  <a:lumMod val="50000"/>
                </a:schemeClr>
              </a:solidFill>
              <a:effectLst/>
              <a:cs typeface="Tahoma" pitchFamily="34" charset="0"/>
            </a:endParaRPr>
          </a:p>
          <a:p>
            <a:pPr marL="0" indent="0">
              <a:buFont typeface="Wingdings" pitchFamily="2" charset="2"/>
              <a:buNone/>
              <a:defRPr/>
            </a:pPr>
            <a:r>
              <a:rPr lang="ru-RU" sz="1600" dirty="0" smtClean="0">
                <a:solidFill>
                  <a:schemeClr val="bg2">
                    <a:lumMod val="50000"/>
                  </a:schemeClr>
                </a:solidFill>
                <a:effectLst/>
                <a:cs typeface="Tahoma" pitchFamily="34" charset="0"/>
              </a:rPr>
              <a:t>7. </a:t>
            </a:r>
            <a:r>
              <a:rPr lang="ru-RU" sz="1800" dirty="0" smtClean="0">
                <a:solidFill>
                  <a:schemeClr val="bg2">
                    <a:lumMod val="50000"/>
                  </a:schemeClr>
                </a:solidFill>
                <a:effectLst/>
                <a:cs typeface="Tahoma" pitchFamily="34" charset="0"/>
              </a:rPr>
              <a:t>выполняющий правила здорового</a:t>
            </a:r>
            <a:r>
              <a:rPr lang="en-US" sz="1800" dirty="0" smtClean="0">
                <a:solidFill>
                  <a:schemeClr val="bg2">
                    <a:lumMod val="50000"/>
                  </a:schemeClr>
                </a:solidFill>
                <a:effectLst/>
                <a:cs typeface="Tahoma" pitchFamily="34" charset="0"/>
              </a:rPr>
              <a:t> </a:t>
            </a:r>
            <a:r>
              <a:rPr lang="ru-RU" sz="1800" dirty="0" smtClean="0">
                <a:solidFill>
                  <a:schemeClr val="bg2">
                    <a:lumMod val="50000"/>
                  </a:schemeClr>
                </a:solidFill>
                <a:effectLst/>
                <a:cs typeface="Tahoma" pitchFamily="34" charset="0"/>
              </a:rPr>
              <a:t>и</a:t>
            </a:r>
            <a:r>
              <a:rPr lang="en-US" sz="1800" dirty="0" smtClean="0">
                <a:solidFill>
                  <a:schemeClr val="bg2">
                    <a:lumMod val="50000"/>
                  </a:schemeClr>
                </a:solidFill>
                <a:effectLst/>
                <a:cs typeface="Tahoma" pitchFamily="34" charset="0"/>
              </a:rPr>
              <a:t> </a:t>
            </a:r>
            <a:r>
              <a:rPr lang="ru-RU" sz="1800" dirty="0" smtClean="0">
                <a:solidFill>
                  <a:schemeClr val="bg2">
                    <a:lumMod val="50000"/>
                  </a:schemeClr>
                </a:solidFill>
                <a:effectLst/>
                <a:cs typeface="Tahoma" pitchFamily="34" charset="0"/>
              </a:rPr>
              <a:t>безопасного для себя и окружающих образа жизни</a:t>
            </a:r>
          </a:p>
          <a:p>
            <a:pPr eaLnBrk="1" hangingPunct="1">
              <a:buFont typeface="Wingdings 3" pitchFamily="18" charset="2"/>
              <a:buNone/>
              <a:defRPr/>
            </a:pPr>
            <a:endParaRPr lang="ru-RU" sz="1800" dirty="0" smtClean="0">
              <a:solidFill>
                <a:srgbClr val="000000"/>
              </a:solidFill>
              <a:effectLst/>
            </a:endParaRPr>
          </a:p>
        </p:txBody>
      </p:sp>
      <p:sp>
        <p:nvSpPr>
          <p:cNvPr id="9" name="Содержимое 8"/>
          <p:cNvSpPr>
            <a:spLocks noGrp="1"/>
          </p:cNvSpPr>
          <p:nvPr>
            <p:ph sz="half" idx="2"/>
          </p:nvPr>
        </p:nvSpPr>
        <p:spPr>
          <a:xfrm>
            <a:off x="4427538" y="1125538"/>
            <a:ext cx="4716462" cy="5256212"/>
          </a:xfrm>
        </p:spPr>
        <p:txBody>
          <a:bodyPr/>
          <a:lstStyle/>
          <a:p>
            <a:pPr marL="171450" indent="-171450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400" dirty="0" smtClean="0">
                <a:solidFill>
                  <a:schemeClr val="bg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</a:t>
            </a:r>
            <a:r>
              <a:rPr lang="ru-RU" sz="2400" b="1" dirty="0" smtClean="0">
                <a:solidFill>
                  <a:schemeClr val="bg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Основная школа</a:t>
            </a:r>
            <a:endParaRPr lang="ru-RU" sz="2400" b="1" dirty="0" smtClean="0">
              <a:solidFill>
                <a:schemeClr val="bg1">
                  <a:lumMod val="7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171450" indent="-171450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1400" dirty="0" smtClean="0">
                <a:solidFill>
                  <a:schemeClr val="hlink"/>
                </a:solidFill>
                <a:effectLst/>
                <a:cs typeface="Tahoma" pitchFamily="34" charset="0"/>
              </a:rPr>
              <a:t>5.</a:t>
            </a:r>
            <a:r>
              <a:rPr lang="ru-RU" sz="1800" dirty="0" smtClean="0">
                <a:solidFill>
                  <a:schemeClr val="hlink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b="1" dirty="0" smtClean="0">
                <a:solidFill>
                  <a:schemeClr val="bg2">
                    <a:lumMod val="50000"/>
                  </a:schemeClr>
                </a:solidFill>
                <a:effectLst/>
                <a:cs typeface="Tahoma" pitchFamily="34" charset="0"/>
              </a:rPr>
              <a:t>социально активный, уважающий закон и правопорядок</a:t>
            </a:r>
            <a:r>
              <a:rPr lang="ru-RU" sz="1800" dirty="0" smtClean="0">
                <a:solidFill>
                  <a:schemeClr val="bg2">
                    <a:lumMod val="50000"/>
                  </a:schemeClr>
                </a:solidFill>
                <a:effectLst/>
                <a:cs typeface="Tahoma" pitchFamily="34" charset="0"/>
              </a:rPr>
              <a:t>, соизмеряющий свои поступки с нравственными ценностями, осознающий свои обязанности перед семьей, обществом, Отечеством</a:t>
            </a:r>
          </a:p>
          <a:p>
            <a:pPr marL="171450" indent="-171450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1600" dirty="0" smtClean="0">
                <a:solidFill>
                  <a:schemeClr val="bg2">
                    <a:lumMod val="50000"/>
                  </a:schemeClr>
                </a:solidFill>
                <a:effectLst/>
                <a:cs typeface="Tahoma" pitchFamily="34" charset="0"/>
              </a:rPr>
              <a:t>6.</a:t>
            </a:r>
            <a:r>
              <a:rPr lang="ru-RU" sz="1800" dirty="0" smtClean="0">
                <a:solidFill>
                  <a:schemeClr val="bg2">
                    <a:lumMod val="50000"/>
                  </a:schemeClr>
                </a:solidFill>
                <a:effectLst/>
                <a:cs typeface="Tahoma" pitchFamily="34" charset="0"/>
              </a:rPr>
              <a:t> уважающий других людей; </a:t>
            </a:r>
            <a:r>
              <a:rPr lang="ru-RU" sz="1800" b="1" dirty="0" smtClean="0">
                <a:solidFill>
                  <a:schemeClr val="bg2">
                    <a:lumMod val="50000"/>
                  </a:schemeClr>
                </a:solidFill>
                <a:effectLst/>
                <a:cs typeface="Tahoma" pitchFamily="34" charset="0"/>
              </a:rPr>
              <a:t>умеющий вести конструктивный диалог</a:t>
            </a:r>
            <a:r>
              <a:rPr lang="ru-RU" sz="1800" dirty="0" smtClean="0">
                <a:solidFill>
                  <a:schemeClr val="bg2">
                    <a:lumMod val="50000"/>
                  </a:schemeClr>
                </a:solidFill>
                <a:effectLst/>
                <a:cs typeface="Tahoma" pitchFamily="34" charset="0"/>
              </a:rPr>
              <a:t>, достигать взаимопонимания, сотрудничать для </a:t>
            </a:r>
            <a:r>
              <a:rPr lang="ru-RU" sz="1800" b="1" dirty="0" smtClean="0">
                <a:solidFill>
                  <a:schemeClr val="bg2">
                    <a:lumMod val="50000"/>
                  </a:schemeClr>
                </a:solidFill>
                <a:effectLst/>
                <a:cs typeface="Tahoma" pitchFamily="34" charset="0"/>
              </a:rPr>
              <a:t>достижения общих результатов</a:t>
            </a:r>
          </a:p>
          <a:p>
            <a:pPr marL="171450" indent="-171450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ru-RU" sz="1800" dirty="0" smtClean="0">
              <a:solidFill>
                <a:schemeClr val="bg2">
                  <a:lumMod val="50000"/>
                </a:schemeClr>
              </a:solidFill>
              <a:effectLst/>
              <a:cs typeface="Tahoma" pitchFamily="34" charset="0"/>
            </a:endParaRPr>
          </a:p>
          <a:p>
            <a:pPr marL="171450" indent="-171450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1600" dirty="0" smtClean="0">
                <a:solidFill>
                  <a:schemeClr val="bg2">
                    <a:lumMod val="50000"/>
                  </a:schemeClr>
                </a:solidFill>
                <a:effectLst/>
                <a:cs typeface="Tahoma" pitchFamily="34" charset="0"/>
              </a:rPr>
              <a:t>7.</a:t>
            </a:r>
            <a:r>
              <a:rPr lang="ru-RU" sz="1800" dirty="0" smtClean="0">
                <a:solidFill>
                  <a:schemeClr val="bg2">
                    <a:lumMod val="50000"/>
                  </a:schemeClr>
                </a:solidFill>
                <a:effectLst/>
                <a:cs typeface="Tahoma" pitchFamily="34" charset="0"/>
              </a:rPr>
              <a:t> </a:t>
            </a:r>
            <a:r>
              <a:rPr lang="ru-RU" sz="1800" b="1" dirty="0" smtClean="0">
                <a:solidFill>
                  <a:schemeClr val="bg2">
                    <a:lumMod val="50000"/>
                  </a:schemeClr>
                </a:solidFill>
                <a:effectLst/>
                <a:cs typeface="Tahoma" pitchFamily="34" charset="0"/>
              </a:rPr>
              <a:t>осознанно</a:t>
            </a:r>
            <a:r>
              <a:rPr lang="ru-RU" sz="1800" dirty="0" smtClean="0">
                <a:solidFill>
                  <a:schemeClr val="bg2">
                    <a:lumMod val="50000"/>
                  </a:schemeClr>
                </a:solidFill>
                <a:effectLst/>
                <a:cs typeface="Tahoma" pitchFamily="34" charset="0"/>
              </a:rPr>
              <a:t> выполняющий правила здорового и безопасного для себя и окружающих образа жизни</a:t>
            </a:r>
          </a:p>
          <a:p>
            <a:pPr marL="171450" indent="-171450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ru-RU" sz="1800" dirty="0" smtClean="0">
              <a:solidFill>
                <a:schemeClr val="bg2">
                  <a:lumMod val="50000"/>
                </a:schemeClr>
              </a:solidFill>
              <a:effectLst/>
              <a:cs typeface="Tahoma" pitchFamily="34" charset="0"/>
            </a:endParaRPr>
          </a:p>
          <a:p>
            <a:pPr marL="171450" indent="-171450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1600" dirty="0" smtClean="0">
                <a:solidFill>
                  <a:schemeClr val="bg2">
                    <a:lumMod val="50000"/>
                  </a:schemeClr>
                </a:solidFill>
                <a:effectLst/>
                <a:cs typeface="Tahoma" pitchFamily="34" charset="0"/>
              </a:rPr>
              <a:t>8.</a:t>
            </a:r>
            <a:r>
              <a:rPr lang="ru-RU" sz="1800" dirty="0" smtClean="0">
                <a:solidFill>
                  <a:schemeClr val="bg2">
                    <a:lumMod val="50000"/>
                  </a:schemeClr>
                </a:solidFill>
                <a:effectLst/>
                <a:cs typeface="Tahoma" pitchFamily="34" charset="0"/>
              </a:rPr>
              <a:t> </a:t>
            </a:r>
            <a:r>
              <a:rPr lang="ru-RU" sz="1800" b="1" dirty="0" smtClean="0">
                <a:solidFill>
                  <a:schemeClr val="bg2">
                    <a:lumMod val="50000"/>
                  </a:schemeClr>
                </a:solidFill>
                <a:effectLst/>
                <a:cs typeface="Tahoma" pitchFamily="34" charset="0"/>
              </a:rPr>
              <a:t>ориентирующийся в мире профессий, понимающий значение профессиональной деятельности для человека</a:t>
            </a:r>
            <a:r>
              <a:rPr lang="ru-RU" sz="2000" dirty="0" smtClean="0">
                <a:solidFill>
                  <a:srgbClr val="CC00CC"/>
                </a:solidFill>
                <a:effectLst/>
                <a:cs typeface="Tahoma" pitchFamily="34" charset="0"/>
              </a:rPr>
              <a:t>. </a:t>
            </a:r>
          </a:p>
          <a:p>
            <a:pPr>
              <a:defRPr/>
            </a:pP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484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2C9A764-0C3C-4128-B52A-3225AC78E42F}" type="slidenum">
              <a:rPr lang="ru-RU"/>
              <a:pPr>
                <a:defRPr/>
              </a:pPr>
              <a:t>10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Grp="1"/>
          </p:cNvSpPr>
          <p:nvPr>
            <p:ph idx="4294967295"/>
          </p:nvPr>
        </p:nvSpPr>
        <p:spPr>
          <a:xfrm>
            <a:off x="0" y="0"/>
            <a:ext cx="9144000" cy="6858000"/>
          </a:xfrm>
          <a:ln>
            <a:solidFill>
              <a:srgbClr val="336699"/>
            </a:solidFill>
          </a:ln>
        </p:spPr>
        <p:txBody>
          <a:bodyPr>
            <a:normAutofit/>
          </a:bodyPr>
          <a:lstStyle/>
          <a:p>
            <a:pPr marL="365760" indent="-256032" algn="ctr" eaLnBrk="1" fontAlgn="auto" hangingPunct="1">
              <a:spcAft>
                <a:spcPts val="0"/>
              </a:spcAft>
              <a:buFontTx/>
              <a:buNone/>
              <a:defRPr/>
            </a:pPr>
            <a:endParaRPr lang="ru-RU" dirty="0"/>
          </a:p>
          <a:p>
            <a:pPr marL="365760" indent="-256032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endParaRPr lang="ru-RU" dirty="0"/>
          </a:p>
        </p:txBody>
      </p:sp>
      <p:sp>
        <p:nvSpPr>
          <p:cNvPr id="35843" name="AutoShape 5"/>
          <p:cNvSpPr>
            <a:spLocks noChangeArrowheads="1"/>
          </p:cNvSpPr>
          <p:nvPr/>
        </p:nvSpPr>
        <p:spPr bwMode="auto">
          <a:xfrm>
            <a:off x="179388" y="1412875"/>
            <a:ext cx="2663825" cy="684213"/>
          </a:xfrm>
          <a:prstGeom prst="roundRect">
            <a:avLst>
              <a:gd name="adj" fmla="val 16667"/>
            </a:avLst>
          </a:prstGeom>
          <a:noFill/>
          <a:ln w="31750">
            <a:solidFill>
              <a:srgbClr val="336699"/>
            </a:solidFill>
            <a:round/>
            <a:headEnd/>
            <a:tailEnd/>
          </a:ln>
          <a:effectLst>
            <a:prstShdw prst="shdw17" dist="17961" dir="2700000">
              <a:srgbClr val="00007A"/>
            </a:prstShdw>
          </a:effectLst>
        </p:spPr>
        <p:txBody>
          <a:bodyPr wrap="none" lIns="90000" tIns="46800" rIns="90000" bIns="46800" anchor="ctr"/>
          <a:lstStyle/>
          <a:p>
            <a:pPr algn="ctr" eaLnBrk="0" hangingPunct="0">
              <a:defRPr/>
            </a:pPr>
            <a:r>
              <a:rPr lang="ru-RU" b="1" dirty="0">
                <a:solidFill>
                  <a:schemeClr val="bg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ЛИЧНОСТНЫЕ</a:t>
            </a:r>
          </a:p>
        </p:txBody>
      </p:sp>
      <p:sp>
        <p:nvSpPr>
          <p:cNvPr id="35844" name="AutoShape 6"/>
          <p:cNvSpPr>
            <a:spLocks noChangeArrowheads="1"/>
          </p:cNvSpPr>
          <p:nvPr/>
        </p:nvSpPr>
        <p:spPr bwMode="auto">
          <a:xfrm>
            <a:off x="3071813" y="1341438"/>
            <a:ext cx="2786062" cy="684212"/>
          </a:xfrm>
          <a:prstGeom prst="roundRect">
            <a:avLst>
              <a:gd name="adj" fmla="val 16667"/>
            </a:avLst>
          </a:prstGeom>
          <a:noFill/>
          <a:ln w="31750">
            <a:solidFill>
              <a:srgbClr val="336699"/>
            </a:solidFill>
            <a:round/>
            <a:headEnd/>
            <a:tailEnd/>
          </a:ln>
          <a:effectLst>
            <a:prstShdw prst="shdw17" dist="17961" dir="2700000">
              <a:srgbClr val="00007A"/>
            </a:prstShdw>
          </a:effectLst>
        </p:spPr>
        <p:txBody>
          <a:bodyPr wrap="none" lIns="90000" tIns="46800" rIns="90000" bIns="46800" anchor="ctr"/>
          <a:lstStyle/>
          <a:p>
            <a:pPr algn="ctr" eaLnBrk="0" hangingPunct="0">
              <a:defRPr/>
            </a:pPr>
            <a:r>
              <a:rPr lang="ru-RU" b="1" dirty="0">
                <a:solidFill>
                  <a:schemeClr val="bg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МЕТАПРЕДМЕТНЫЕ</a:t>
            </a:r>
          </a:p>
        </p:txBody>
      </p:sp>
      <p:sp>
        <p:nvSpPr>
          <p:cNvPr id="35845" name="AutoShape 7"/>
          <p:cNvSpPr>
            <a:spLocks noChangeArrowheads="1"/>
          </p:cNvSpPr>
          <p:nvPr/>
        </p:nvSpPr>
        <p:spPr bwMode="auto">
          <a:xfrm>
            <a:off x="6194425" y="1341438"/>
            <a:ext cx="2698750" cy="684212"/>
          </a:xfrm>
          <a:prstGeom prst="roundRect">
            <a:avLst>
              <a:gd name="adj" fmla="val 16667"/>
            </a:avLst>
          </a:prstGeom>
          <a:noFill/>
          <a:ln w="31750">
            <a:solidFill>
              <a:srgbClr val="336699"/>
            </a:solidFill>
            <a:round/>
            <a:headEnd/>
            <a:tailEnd/>
          </a:ln>
          <a:effectLst>
            <a:prstShdw prst="shdw17" dist="17961" dir="2700000">
              <a:srgbClr val="00007A"/>
            </a:prstShdw>
          </a:effectLst>
        </p:spPr>
        <p:txBody>
          <a:bodyPr wrap="none" lIns="90000" tIns="46800" rIns="90000" bIns="46800" anchor="ctr"/>
          <a:lstStyle/>
          <a:p>
            <a:pPr algn="ctr" eaLnBrk="0" hangingPunct="0">
              <a:defRPr/>
            </a:pPr>
            <a:r>
              <a:rPr lang="ru-RU" b="1" dirty="0">
                <a:solidFill>
                  <a:schemeClr val="bg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ПРЕДМЕТНЫЕ</a:t>
            </a:r>
          </a:p>
        </p:txBody>
      </p:sp>
      <p:sp>
        <p:nvSpPr>
          <p:cNvPr id="13318" name="AutoShape 8"/>
          <p:cNvSpPr>
            <a:spLocks noChangeArrowheads="1"/>
          </p:cNvSpPr>
          <p:nvPr/>
        </p:nvSpPr>
        <p:spPr bwMode="auto">
          <a:xfrm>
            <a:off x="179388" y="2276475"/>
            <a:ext cx="2663825" cy="1081088"/>
          </a:xfrm>
          <a:prstGeom prst="roundRect">
            <a:avLst>
              <a:gd name="adj" fmla="val 16667"/>
            </a:avLst>
          </a:prstGeom>
          <a:noFill/>
          <a:ln w="31750">
            <a:solidFill>
              <a:srgbClr val="336699"/>
            </a:solidFill>
            <a:round/>
            <a:headEnd/>
            <a:tailEnd/>
          </a:ln>
          <a:effectLst>
            <a:prstShdw prst="shdw17" dist="17961" dir="2700000">
              <a:srgbClr val="00007A"/>
            </a:prstShdw>
          </a:effectLst>
        </p:spPr>
        <p:txBody>
          <a:bodyPr wrap="none" lIns="90000" tIns="46800" rIns="90000" bIns="46800" anchor="ctr"/>
          <a:lstStyle/>
          <a:p>
            <a:pPr algn="ctr" eaLnBrk="0" hangingPunct="0"/>
            <a:r>
              <a:rPr lang="ru-RU" sz="2000" u="sng">
                <a:solidFill>
                  <a:schemeClr val="bg2"/>
                </a:solidFill>
              </a:rPr>
              <a:t>Самоопределение:</a:t>
            </a:r>
          </a:p>
          <a:p>
            <a:pPr algn="ctr" eaLnBrk="0" hangingPunct="0"/>
            <a:r>
              <a:rPr lang="ru-RU" sz="1000">
                <a:solidFill>
                  <a:schemeClr val="bg2"/>
                </a:solidFill>
              </a:rPr>
              <a:t>внутренняя п</a:t>
            </a:r>
            <a:r>
              <a:rPr lang="ru-RU" sz="1200">
                <a:solidFill>
                  <a:schemeClr val="bg2"/>
                </a:solidFill>
              </a:rPr>
              <a:t>озиция школьника;</a:t>
            </a:r>
          </a:p>
          <a:p>
            <a:pPr algn="ctr" eaLnBrk="0" hangingPunct="0"/>
            <a:r>
              <a:rPr lang="ru-RU" sz="1200">
                <a:solidFill>
                  <a:schemeClr val="bg2"/>
                </a:solidFill>
              </a:rPr>
              <a:t>Самоидентификация;</a:t>
            </a:r>
          </a:p>
          <a:p>
            <a:pPr algn="ctr" eaLnBrk="0" hangingPunct="0"/>
            <a:r>
              <a:rPr lang="ru-RU" sz="1200">
                <a:solidFill>
                  <a:schemeClr val="bg2"/>
                </a:solidFill>
              </a:rPr>
              <a:t>самоуважение и самооценка</a:t>
            </a:r>
          </a:p>
        </p:txBody>
      </p:sp>
      <p:sp>
        <p:nvSpPr>
          <p:cNvPr id="13319" name="AutoShape 9"/>
          <p:cNvSpPr>
            <a:spLocks noChangeArrowheads="1"/>
          </p:cNvSpPr>
          <p:nvPr/>
        </p:nvSpPr>
        <p:spPr bwMode="auto">
          <a:xfrm>
            <a:off x="179388" y="3573463"/>
            <a:ext cx="2663825" cy="1009650"/>
          </a:xfrm>
          <a:prstGeom prst="roundRect">
            <a:avLst>
              <a:gd name="adj" fmla="val 16667"/>
            </a:avLst>
          </a:prstGeom>
          <a:noFill/>
          <a:ln w="31750">
            <a:solidFill>
              <a:srgbClr val="336699"/>
            </a:solidFill>
            <a:round/>
            <a:headEnd/>
            <a:tailEnd/>
          </a:ln>
          <a:effectLst>
            <a:prstShdw prst="shdw17" dist="17961" dir="2700000">
              <a:srgbClr val="00007A"/>
            </a:prstShdw>
          </a:effectLst>
        </p:spPr>
        <p:txBody>
          <a:bodyPr wrap="none" lIns="90000" tIns="46800" rIns="90000" bIns="46800" anchor="ctr"/>
          <a:lstStyle/>
          <a:p>
            <a:pPr algn="ctr" eaLnBrk="0" hangingPunct="0"/>
            <a:r>
              <a:rPr lang="ru-RU" b="1" u="sng">
                <a:solidFill>
                  <a:schemeClr val="bg1"/>
                </a:solidFill>
              </a:rPr>
              <a:t>Смыслообразование:</a:t>
            </a:r>
          </a:p>
          <a:p>
            <a:pPr algn="ctr" eaLnBrk="0" hangingPunct="0"/>
            <a:r>
              <a:rPr lang="ru-RU" sz="1200">
                <a:solidFill>
                  <a:schemeClr val="bg1"/>
                </a:solidFill>
              </a:rPr>
              <a:t>мотивация (учебная, социальная);</a:t>
            </a:r>
            <a:endParaRPr lang="en-US" sz="1200">
              <a:solidFill>
                <a:schemeClr val="bg1"/>
              </a:solidFill>
            </a:endParaRPr>
          </a:p>
          <a:p>
            <a:pPr algn="ctr" eaLnBrk="0" hangingPunct="0"/>
            <a:r>
              <a:rPr lang="ru-RU" sz="1200">
                <a:solidFill>
                  <a:schemeClr val="bg1"/>
                </a:solidFill>
              </a:rPr>
              <a:t> границы</a:t>
            </a:r>
            <a:r>
              <a:rPr lang="en-US" sz="1200">
                <a:solidFill>
                  <a:schemeClr val="bg1"/>
                </a:solidFill>
              </a:rPr>
              <a:t> </a:t>
            </a:r>
            <a:r>
              <a:rPr lang="ru-RU" sz="1200">
                <a:solidFill>
                  <a:schemeClr val="bg1"/>
                </a:solidFill>
              </a:rPr>
              <a:t>собственного</a:t>
            </a:r>
          </a:p>
          <a:p>
            <a:pPr algn="ctr" eaLnBrk="0" hangingPunct="0"/>
            <a:r>
              <a:rPr lang="ru-RU" sz="1200">
                <a:solidFill>
                  <a:schemeClr val="bg1"/>
                </a:solidFill>
              </a:rPr>
              <a:t>знания и «незнания»</a:t>
            </a:r>
          </a:p>
        </p:txBody>
      </p:sp>
      <p:sp>
        <p:nvSpPr>
          <p:cNvPr id="62474" name="AutoShape 10"/>
          <p:cNvSpPr>
            <a:spLocks noChangeArrowheads="1"/>
          </p:cNvSpPr>
          <p:nvPr/>
        </p:nvSpPr>
        <p:spPr bwMode="auto">
          <a:xfrm>
            <a:off x="179388" y="4797425"/>
            <a:ext cx="2663825" cy="1871663"/>
          </a:xfrm>
          <a:prstGeom prst="roundRect">
            <a:avLst>
              <a:gd name="adj" fmla="val 16667"/>
            </a:avLst>
          </a:prstGeom>
          <a:noFill/>
          <a:ln w="31750">
            <a:solidFill>
              <a:srgbClr val="336699"/>
            </a:solidFill>
            <a:round/>
            <a:headEnd/>
            <a:tailEnd/>
          </a:ln>
          <a:effectLst>
            <a:prstShdw prst="shdw17" dist="17961" dir="2700000">
              <a:srgbClr val="0000CC">
                <a:gamma/>
                <a:shade val="60000"/>
                <a:invGamma/>
              </a:srgbClr>
            </a:prstShdw>
          </a:effectLst>
        </p:spPr>
        <p:txBody>
          <a:bodyPr wrap="none" lIns="90000" tIns="46800" rIns="90000" bIns="46800" anchor="ctr"/>
          <a:lstStyle/>
          <a:p>
            <a:pPr algn="ctr" eaLnBrk="0" hangingPunct="0">
              <a:defRPr/>
            </a:pPr>
            <a:r>
              <a:rPr lang="ru-RU" sz="2000" u="sng" dirty="0"/>
              <a:t>Ценностная и </a:t>
            </a:r>
          </a:p>
          <a:p>
            <a:pPr algn="ctr" eaLnBrk="0" hangingPunct="0">
              <a:defRPr/>
            </a:pPr>
            <a:r>
              <a:rPr lang="ru-RU" sz="2000" u="sng" dirty="0">
                <a:solidFill>
                  <a:schemeClr val="bg2">
                    <a:lumMod val="50000"/>
                  </a:schemeClr>
                </a:solidFill>
              </a:rPr>
              <a:t>морально-этическая</a:t>
            </a:r>
          </a:p>
          <a:p>
            <a:pPr algn="ctr" eaLnBrk="0" hangingPunct="0">
              <a:defRPr/>
            </a:pPr>
            <a:r>
              <a:rPr lang="ru-RU" sz="2000" u="sng" dirty="0">
                <a:solidFill>
                  <a:schemeClr val="bg2">
                    <a:lumMod val="50000"/>
                  </a:schemeClr>
                </a:solidFill>
              </a:rPr>
              <a:t>ориентация:</a:t>
            </a:r>
          </a:p>
          <a:p>
            <a:pPr algn="ctr" eaLnBrk="0" hangingPunct="0">
              <a:defRPr/>
            </a:pPr>
            <a:r>
              <a:rPr lang="ru-RU" sz="1200" dirty="0">
                <a:solidFill>
                  <a:schemeClr val="bg2">
                    <a:lumMod val="50000"/>
                  </a:schemeClr>
                </a:solidFill>
                <a:latin typeface="Arial" pitchFamily="34" charset="0"/>
              </a:rPr>
              <a:t>ориентация на выполнение</a:t>
            </a:r>
          </a:p>
          <a:p>
            <a:pPr algn="ctr" eaLnBrk="0" hangingPunct="0">
              <a:defRPr/>
            </a:pPr>
            <a:r>
              <a:rPr lang="ru-RU" sz="1200" dirty="0">
                <a:solidFill>
                  <a:schemeClr val="bg2">
                    <a:lumMod val="50000"/>
                  </a:schemeClr>
                </a:solidFill>
                <a:latin typeface="Arial" pitchFamily="34" charset="0"/>
              </a:rPr>
              <a:t>морально-нравственных норм;</a:t>
            </a:r>
          </a:p>
          <a:p>
            <a:pPr algn="ctr" eaLnBrk="0" hangingPunct="0">
              <a:defRPr/>
            </a:pPr>
            <a:r>
              <a:rPr lang="ru-RU" sz="1200" dirty="0">
                <a:solidFill>
                  <a:schemeClr val="bg2">
                    <a:lumMod val="50000"/>
                  </a:schemeClr>
                </a:solidFill>
                <a:latin typeface="Arial" pitchFamily="34" charset="0"/>
              </a:rPr>
              <a:t>способность к решению моральных</a:t>
            </a:r>
          </a:p>
          <a:p>
            <a:pPr algn="ctr" eaLnBrk="0" hangingPunct="0">
              <a:defRPr/>
            </a:pPr>
            <a:r>
              <a:rPr lang="ru-RU" sz="1200" dirty="0">
                <a:solidFill>
                  <a:schemeClr val="bg2">
                    <a:lumMod val="50000"/>
                  </a:schemeClr>
                </a:solidFill>
                <a:latin typeface="Arial" pitchFamily="34" charset="0"/>
              </a:rPr>
              <a:t>проблем на основе </a:t>
            </a:r>
            <a:r>
              <a:rPr lang="ru-RU" sz="1200" dirty="0" err="1">
                <a:solidFill>
                  <a:schemeClr val="bg2">
                    <a:lumMod val="50000"/>
                  </a:schemeClr>
                </a:solidFill>
                <a:latin typeface="Arial" pitchFamily="34" charset="0"/>
              </a:rPr>
              <a:t>децентрации</a:t>
            </a:r>
            <a:r>
              <a:rPr lang="ru-RU" sz="1200" dirty="0">
                <a:solidFill>
                  <a:schemeClr val="bg2">
                    <a:lumMod val="50000"/>
                  </a:schemeClr>
                </a:solidFill>
                <a:latin typeface="Arial" pitchFamily="34" charset="0"/>
              </a:rPr>
              <a:t>;</a:t>
            </a:r>
          </a:p>
          <a:p>
            <a:pPr algn="ctr" eaLnBrk="0" hangingPunct="0">
              <a:defRPr/>
            </a:pPr>
            <a:r>
              <a:rPr lang="ru-RU" sz="1200" dirty="0">
                <a:solidFill>
                  <a:schemeClr val="bg2">
                    <a:lumMod val="50000"/>
                  </a:schemeClr>
                </a:solidFill>
                <a:latin typeface="Arial" pitchFamily="34" charset="0"/>
              </a:rPr>
              <a:t>оценка своих поступков</a:t>
            </a:r>
            <a:r>
              <a:rPr lang="ru-RU" sz="1000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 </a:t>
            </a:r>
          </a:p>
        </p:txBody>
      </p:sp>
      <p:sp>
        <p:nvSpPr>
          <p:cNvPr id="13321" name="AutoShape 11"/>
          <p:cNvSpPr>
            <a:spLocks noChangeArrowheads="1"/>
          </p:cNvSpPr>
          <p:nvPr/>
        </p:nvSpPr>
        <p:spPr bwMode="auto">
          <a:xfrm>
            <a:off x="3203575" y="2276475"/>
            <a:ext cx="2663825" cy="1296988"/>
          </a:xfrm>
          <a:prstGeom prst="roundRect">
            <a:avLst>
              <a:gd name="adj" fmla="val 16667"/>
            </a:avLst>
          </a:prstGeom>
          <a:noFill/>
          <a:ln w="31750">
            <a:solidFill>
              <a:srgbClr val="336699"/>
            </a:solidFill>
            <a:round/>
            <a:headEnd/>
            <a:tailEnd/>
          </a:ln>
          <a:effectLst>
            <a:prstShdw prst="shdw17" dist="17961" dir="2700000">
              <a:srgbClr val="00007A"/>
            </a:prstShdw>
          </a:effectLst>
        </p:spPr>
        <p:txBody>
          <a:bodyPr wrap="none" lIns="90000" tIns="46800" rIns="90000" bIns="46800" anchor="ctr"/>
          <a:lstStyle/>
          <a:p>
            <a:pPr algn="ctr" eaLnBrk="0" hangingPunct="0"/>
            <a:r>
              <a:rPr lang="ru-RU" sz="2000" u="sng">
                <a:solidFill>
                  <a:schemeClr val="bg2"/>
                </a:solidFill>
              </a:rPr>
              <a:t>Регулятивные:</a:t>
            </a:r>
          </a:p>
          <a:p>
            <a:pPr algn="ctr" eaLnBrk="0" hangingPunct="0"/>
            <a:r>
              <a:rPr lang="ru-RU" sz="1200">
                <a:solidFill>
                  <a:schemeClr val="bg2"/>
                </a:solidFill>
              </a:rPr>
              <a:t>управление своей </a:t>
            </a:r>
          </a:p>
          <a:p>
            <a:pPr algn="ctr" eaLnBrk="0" hangingPunct="0"/>
            <a:r>
              <a:rPr lang="ru-RU" sz="1200">
                <a:solidFill>
                  <a:schemeClr val="bg2"/>
                </a:solidFill>
              </a:rPr>
              <a:t>деятельностью;</a:t>
            </a:r>
          </a:p>
          <a:p>
            <a:pPr algn="ctr" eaLnBrk="0" hangingPunct="0"/>
            <a:r>
              <a:rPr lang="ru-RU" sz="1200">
                <a:solidFill>
                  <a:schemeClr val="bg2"/>
                </a:solidFill>
              </a:rPr>
              <a:t>контроль и коррекция;</a:t>
            </a:r>
          </a:p>
          <a:p>
            <a:pPr algn="ctr" eaLnBrk="0" hangingPunct="0"/>
            <a:r>
              <a:rPr lang="ru-RU" sz="1200">
                <a:solidFill>
                  <a:schemeClr val="bg2"/>
                </a:solidFill>
              </a:rPr>
              <a:t>инициативность и </a:t>
            </a:r>
          </a:p>
          <a:p>
            <a:pPr algn="ctr" eaLnBrk="0" hangingPunct="0"/>
            <a:r>
              <a:rPr lang="ru-RU" sz="1200">
                <a:solidFill>
                  <a:schemeClr val="bg2"/>
                </a:solidFill>
              </a:rPr>
              <a:t>самостоятельность</a:t>
            </a:r>
          </a:p>
        </p:txBody>
      </p:sp>
      <p:sp>
        <p:nvSpPr>
          <p:cNvPr id="13322" name="AutoShape 12"/>
          <p:cNvSpPr>
            <a:spLocks noChangeArrowheads="1"/>
          </p:cNvSpPr>
          <p:nvPr/>
        </p:nvSpPr>
        <p:spPr bwMode="auto">
          <a:xfrm>
            <a:off x="3203575" y="3716338"/>
            <a:ext cx="2663825" cy="863600"/>
          </a:xfrm>
          <a:prstGeom prst="roundRect">
            <a:avLst>
              <a:gd name="adj" fmla="val 16667"/>
            </a:avLst>
          </a:prstGeom>
          <a:noFill/>
          <a:ln w="31750">
            <a:solidFill>
              <a:srgbClr val="0000CC"/>
            </a:solidFill>
            <a:round/>
            <a:headEnd/>
            <a:tailEnd/>
          </a:ln>
          <a:effectLst>
            <a:prstShdw prst="shdw17" dist="17961" dir="2700000">
              <a:srgbClr val="00007A"/>
            </a:prstShdw>
          </a:effectLst>
        </p:spPr>
        <p:txBody>
          <a:bodyPr wrap="none" lIns="90000" tIns="46800" rIns="90000" bIns="46800" anchor="ctr"/>
          <a:lstStyle/>
          <a:p>
            <a:pPr algn="ctr" eaLnBrk="0" hangingPunct="0"/>
            <a:r>
              <a:rPr lang="ru-RU" b="1" u="sng">
                <a:solidFill>
                  <a:schemeClr val="bg2"/>
                </a:solidFill>
              </a:rPr>
              <a:t>Коммуникативные:</a:t>
            </a:r>
          </a:p>
          <a:p>
            <a:pPr algn="ctr" eaLnBrk="0" hangingPunct="0"/>
            <a:r>
              <a:rPr lang="ru-RU" sz="1200">
                <a:solidFill>
                  <a:schemeClr val="bg2"/>
                </a:solidFill>
              </a:rPr>
              <a:t>речевая деятельность;</a:t>
            </a:r>
          </a:p>
          <a:p>
            <a:pPr algn="ctr" eaLnBrk="0" hangingPunct="0"/>
            <a:r>
              <a:rPr lang="ru-RU" sz="1200">
                <a:solidFill>
                  <a:schemeClr val="bg2"/>
                </a:solidFill>
              </a:rPr>
              <a:t>навыки сотрудничества</a:t>
            </a:r>
          </a:p>
        </p:txBody>
      </p:sp>
      <p:sp>
        <p:nvSpPr>
          <p:cNvPr id="35851" name="AutoShape 13"/>
          <p:cNvSpPr>
            <a:spLocks noChangeArrowheads="1"/>
          </p:cNvSpPr>
          <p:nvPr/>
        </p:nvSpPr>
        <p:spPr bwMode="auto">
          <a:xfrm>
            <a:off x="3000375" y="4724400"/>
            <a:ext cx="3143250" cy="2133600"/>
          </a:xfrm>
          <a:prstGeom prst="roundRect">
            <a:avLst>
              <a:gd name="adj" fmla="val 16667"/>
            </a:avLst>
          </a:prstGeom>
          <a:noFill/>
          <a:ln w="31750">
            <a:solidFill>
              <a:srgbClr val="336699"/>
            </a:solidFill>
            <a:round/>
            <a:headEnd/>
            <a:tailEnd/>
          </a:ln>
          <a:effectLst>
            <a:prstShdw prst="shdw17" dist="17961" dir="2700000">
              <a:srgbClr val="00007A"/>
            </a:prstShdw>
          </a:effectLst>
        </p:spPr>
        <p:txBody>
          <a:bodyPr wrap="none" lIns="90000" tIns="46800" rIns="90000" bIns="46800" anchor="ctr"/>
          <a:lstStyle/>
          <a:p>
            <a:pPr algn="ctr" eaLnBrk="0" hangingPunct="0">
              <a:defRPr/>
            </a:pPr>
            <a:r>
              <a:rPr lang="ru-RU" sz="2000" u="sng" dirty="0">
                <a:solidFill>
                  <a:schemeClr val="bg1">
                    <a:lumMod val="50000"/>
                  </a:schemeClr>
                </a:solidFill>
              </a:rPr>
              <a:t>Познавательные:</a:t>
            </a:r>
            <a:endParaRPr lang="ru-RU" u="sng" dirty="0">
              <a:solidFill>
                <a:schemeClr val="bg1">
                  <a:lumMod val="50000"/>
                </a:schemeClr>
              </a:solidFill>
            </a:endParaRPr>
          </a:p>
          <a:p>
            <a:pPr algn="ctr" eaLnBrk="0" hangingPunct="0">
              <a:defRPr/>
            </a:pPr>
            <a:r>
              <a:rPr lang="ru-RU" sz="1200" dirty="0">
                <a:solidFill>
                  <a:schemeClr val="bg1">
                    <a:lumMod val="50000"/>
                  </a:schemeClr>
                </a:solidFill>
              </a:rPr>
              <a:t>работа с информацией;</a:t>
            </a:r>
          </a:p>
          <a:p>
            <a:pPr algn="ctr" eaLnBrk="0" hangingPunct="0">
              <a:defRPr/>
            </a:pPr>
            <a:r>
              <a:rPr lang="ru-RU" sz="1200" dirty="0">
                <a:solidFill>
                  <a:schemeClr val="bg1">
                    <a:lumMod val="50000"/>
                  </a:schemeClr>
                </a:solidFill>
              </a:rPr>
              <a:t>работа с учебными моделями;</a:t>
            </a:r>
          </a:p>
          <a:p>
            <a:pPr algn="ctr" eaLnBrk="0" hangingPunct="0">
              <a:defRPr/>
            </a:pPr>
            <a:r>
              <a:rPr lang="ru-RU" sz="1200" dirty="0">
                <a:solidFill>
                  <a:schemeClr val="bg1">
                    <a:lumMod val="50000"/>
                  </a:schemeClr>
                </a:solidFill>
              </a:rPr>
              <a:t>использование </a:t>
            </a:r>
            <a:r>
              <a:rPr lang="ru-RU" sz="1200" dirty="0" err="1">
                <a:solidFill>
                  <a:schemeClr val="bg1">
                    <a:lumMod val="50000"/>
                  </a:schemeClr>
                </a:solidFill>
              </a:rPr>
              <a:t>знако</a:t>
            </a:r>
            <a:r>
              <a:rPr lang="ru-RU" sz="1200" dirty="0">
                <a:solidFill>
                  <a:schemeClr val="bg1">
                    <a:lumMod val="50000"/>
                  </a:schemeClr>
                </a:solidFill>
              </a:rPr>
              <a:t>-</a:t>
            </a:r>
          </a:p>
          <a:p>
            <a:pPr algn="ctr" eaLnBrk="0" hangingPunct="0">
              <a:defRPr/>
            </a:pPr>
            <a:r>
              <a:rPr lang="ru-RU" sz="1200" dirty="0">
                <a:solidFill>
                  <a:schemeClr val="bg1">
                    <a:lumMod val="50000"/>
                  </a:schemeClr>
                </a:solidFill>
              </a:rPr>
              <a:t>символических средств, </a:t>
            </a:r>
          </a:p>
          <a:p>
            <a:pPr algn="ctr" eaLnBrk="0" hangingPunct="0">
              <a:defRPr/>
            </a:pPr>
            <a:r>
              <a:rPr lang="ru-RU" sz="1200" dirty="0">
                <a:solidFill>
                  <a:schemeClr val="bg1">
                    <a:lumMod val="50000"/>
                  </a:schemeClr>
                </a:solidFill>
              </a:rPr>
              <a:t>общих схем решения;</a:t>
            </a:r>
          </a:p>
          <a:p>
            <a:pPr algn="ctr" eaLnBrk="0" hangingPunct="0">
              <a:defRPr/>
            </a:pPr>
            <a:r>
              <a:rPr lang="ru-RU" sz="1200" dirty="0">
                <a:solidFill>
                  <a:schemeClr val="bg1">
                    <a:lumMod val="50000"/>
                  </a:schemeClr>
                </a:solidFill>
              </a:rPr>
              <a:t>выполнение логических </a:t>
            </a:r>
          </a:p>
          <a:p>
            <a:pPr algn="ctr" eaLnBrk="0" hangingPunct="0">
              <a:defRPr/>
            </a:pPr>
            <a:r>
              <a:rPr lang="ru-RU" sz="1200" dirty="0">
                <a:solidFill>
                  <a:schemeClr val="bg1">
                    <a:lumMod val="50000"/>
                  </a:schemeClr>
                </a:solidFill>
              </a:rPr>
              <a:t>операций сравнения,  анализа, </a:t>
            </a:r>
          </a:p>
          <a:p>
            <a:pPr algn="ctr" eaLnBrk="0" hangingPunct="0">
              <a:defRPr/>
            </a:pPr>
            <a:r>
              <a:rPr lang="ru-RU" sz="1200" dirty="0">
                <a:solidFill>
                  <a:schemeClr val="bg1">
                    <a:lumMod val="50000"/>
                  </a:schemeClr>
                </a:solidFill>
              </a:rPr>
              <a:t>обобщения, классификации, </a:t>
            </a:r>
          </a:p>
          <a:p>
            <a:pPr algn="ctr" eaLnBrk="0" hangingPunct="0">
              <a:defRPr/>
            </a:pPr>
            <a:r>
              <a:rPr lang="ru-RU" sz="1200" dirty="0">
                <a:solidFill>
                  <a:schemeClr val="bg1">
                    <a:lumMod val="50000"/>
                  </a:schemeClr>
                </a:solidFill>
              </a:rPr>
              <a:t>установление аналогий, </a:t>
            </a:r>
          </a:p>
          <a:p>
            <a:pPr algn="ctr" eaLnBrk="0" hangingPunct="0">
              <a:defRPr/>
            </a:pPr>
            <a:r>
              <a:rPr lang="ru-RU" sz="1200" dirty="0">
                <a:solidFill>
                  <a:schemeClr val="bg1">
                    <a:lumMod val="50000"/>
                  </a:schemeClr>
                </a:solidFill>
              </a:rPr>
              <a:t>подведения под понятие</a:t>
            </a:r>
          </a:p>
        </p:txBody>
      </p:sp>
      <p:sp>
        <p:nvSpPr>
          <p:cNvPr id="13324" name="AutoShape 13"/>
          <p:cNvSpPr>
            <a:spLocks noChangeArrowheads="1"/>
          </p:cNvSpPr>
          <p:nvPr/>
        </p:nvSpPr>
        <p:spPr bwMode="auto">
          <a:xfrm>
            <a:off x="6516688" y="2276475"/>
            <a:ext cx="2143125" cy="785813"/>
          </a:xfrm>
          <a:prstGeom prst="roundRect">
            <a:avLst>
              <a:gd name="adj" fmla="val 16667"/>
            </a:avLst>
          </a:prstGeom>
          <a:noFill/>
          <a:ln w="31750">
            <a:solidFill>
              <a:srgbClr val="336699"/>
            </a:solidFill>
            <a:round/>
            <a:headEnd/>
            <a:tailEnd/>
          </a:ln>
          <a:effectLst>
            <a:prstShdw prst="shdw17" dist="17961" dir="2700000">
              <a:srgbClr val="00007A"/>
            </a:prstShdw>
          </a:effectLst>
        </p:spPr>
        <p:txBody>
          <a:bodyPr wrap="none" lIns="90000" tIns="46800" rIns="90000" bIns="46800" anchor="ctr"/>
          <a:lstStyle/>
          <a:p>
            <a:pPr algn="ctr" eaLnBrk="0" hangingPunct="0"/>
            <a:r>
              <a:rPr lang="ru-RU" sz="1600">
                <a:solidFill>
                  <a:schemeClr val="bg2"/>
                </a:solidFill>
              </a:rPr>
              <a:t>Основы системы</a:t>
            </a:r>
          </a:p>
          <a:p>
            <a:pPr algn="ctr" eaLnBrk="0" hangingPunct="0"/>
            <a:r>
              <a:rPr lang="ru-RU" sz="1600">
                <a:solidFill>
                  <a:schemeClr val="bg2"/>
                </a:solidFill>
              </a:rPr>
              <a:t>научных знаний</a:t>
            </a:r>
          </a:p>
        </p:txBody>
      </p:sp>
      <p:sp>
        <p:nvSpPr>
          <p:cNvPr id="35853" name="AutoShape 16"/>
          <p:cNvSpPr>
            <a:spLocks noChangeArrowheads="1"/>
          </p:cNvSpPr>
          <p:nvPr/>
        </p:nvSpPr>
        <p:spPr bwMode="auto">
          <a:xfrm>
            <a:off x="6516688" y="3714750"/>
            <a:ext cx="2143125" cy="1370013"/>
          </a:xfrm>
          <a:prstGeom prst="roundRect">
            <a:avLst>
              <a:gd name="adj" fmla="val 16667"/>
            </a:avLst>
          </a:prstGeom>
          <a:noFill/>
          <a:ln w="31750">
            <a:solidFill>
              <a:srgbClr val="336699"/>
            </a:solidFill>
            <a:round/>
            <a:headEnd/>
            <a:tailEnd/>
          </a:ln>
          <a:effectLst>
            <a:prstShdw prst="shdw17" dist="17961" dir="2700000">
              <a:srgbClr val="00007A"/>
            </a:prstShdw>
          </a:effectLst>
        </p:spPr>
        <p:txBody>
          <a:bodyPr wrap="none" lIns="90000" tIns="46800" rIns="90000" bIns="46800" anchor="ctr"/>
          <a:lstStyle/>
          <a:p>
            <a:pPr algn="ctr">
              <a:defRPr/>
            </a:pPr>
            <a:r>
              <a:rPr lang="ru-RU" sz="1400" dirty="0">
                <a:solidFill>
                  <a:schemeClr val="bg1">
                    <a:lumMod val="50000"/>
                  </a:schemeClr>
                </a:solidFill>
              </a:rPr>
              <a:t>Опыт «предметной» </a:t>
            </a:r>
          </a:p>
          <a:p>
            <a:pPr algn="ctr">
              <a:defRPr/>
            </a:pPr>
            <a:r>
              <a:rPr lang="ru-RU" sz="1400" dirty="0">
                <a:solidFill>
                  <a:schemeClr val="bg1">
                    <a:lumMod val="50000"/>
                  </a:schemeClr>
                </a:solidFill>
              </a:rPr>
              <a:t>деятельности по </a:t>
            </a:r>
          </a:p>
          <a:p>
            <a:pPr algn="ctr">
              <a:defRPr/>
            </a:pPr>
            <a:r>
              <a:rPr lang="ru-RU" sz="1400" dirty="0">
                <a:solidFill>
                  <a:schemeClr val="bg1">
                    <a:lumMod val="50000"/>
                  </a:schemeClr>
                </a:solidFill>
              </a:rPr>
              <a:t>получению,</a:t>
            </a:r>
          </a:p>
          <a:p>
            <a:pPr algn="ctr">
              <a:defRPr/>
            </a:pPr>
            <a:r>
              <a:rPr lang="ru-RU" sz="1400" dirty="0">
                <a:solidFill>
                  <a:schemeClr val="bg1">
                    <a:lumMod val="50000"/>
                  </a:schemeClr>
                </a:solidFill>
              </a:rPr>
              <a:t>преобразованию</a:t>
            </a:r>
          </a:p>
          <a:p>
            <a:pPr algn="ctr">
              <a:defRPr/>
            </a:pPr>
            <a:r>
              <a:rPr lang="ru-RU" sz="1400" dirty="0">
                <a:solidFill>
                  <a:schemeClr val="bg1">
                    <a:lumMod val="50000"/>
                  </a:schemeClr>
                </a:solidFill>
              </a:rPr>
              <a:t>и применению</a:t>
            </a:r>
          </a:p>
          <a:p>
            <a:pPr algn="ctr">
              <a:defRPr/>
            </a:pPr>
            <a:r>
              <a:rPr lang="ru-RU" sz="1400" dirty="0">
                <a:solidFill>
                  <a:schemeClr val="bg1">
                    <a:lumMod val="50000"/>
                  </a:schemeClr>
                </a:solidFill>
              </a:rPr>
              <a:t>нового знания</a:t>
            </a:r>
          </a:p>
        </p:txBody>
      </p:sp>
      <p:sp>
        <p:nvSpPr>
          <p:cNvPr id="35854" name="Text Box 37"/>
          <p:cNvSpPr txBox="1">
            <a:spLocks noChangeArrowheads="1"/>
          </p:cNvSpPr>
          <p:nvPr/>
        </p:nvSpPr>
        <p:spPr bwMode="auto">
          <a:xfrm>
            <a:off x="6572250" y="5686425"/>
            <a:ext cx="2124075" cy="95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ctr" eaLnBrk="0" hangingPunct="0">
              <a:defRPr/>
            </a:pPr>
            <a:r>
              <a:rPr lang="ru-RU" sz="1400" dirty="0">
                <a:solidFill>
                  <a:schemeClr val="bg1">
                    <a:lumMod val="50000"/>
                  </a:schemeClr>
                </a:solidFill>
              </a:rPr>
              <a:t>Предметные и </a:t>
            </a:r>
            <a:r>
              <a:rPr lang="ru-RU" sz="1400" dirty="0" err="1">
                <a:solidFill>
                  <a:schemeClr val="bg1">
                    <a:lumMod val="50000"/>
                  </a:schemeClr>
                </a:solidFill>
              </a:rPr>
              <a:t>метапредметные</a:t>
            </a:r>
            <a:r>
              <a:rPr lang="ru-RU" sz="1400" dirty="0">
                <a:solidFill>
                  <a:schemeClr val="bg1">
                    <a:lumMod val="50000"/>
                  </a:schemeClr>
                </a:solidFill>
              </a:rPr>
              <a:t> действия с учебным материалом </a:t>
            </a:r>
          </a:p>
        </p:txBody>
      </p:sp>
      <p:sp>
        <p:nvSpPr>
          <p:cNvPr id="6180" name="AutoShape 36"/>
          <p:cNvSpPr>
            <a:spLocks noChangeArrowheads="1"/>
          </p:cNvSpPr>
          <p:nvPr/>
        </p:nvSpPr>
        <p:spPr bwMode="auto">
          <a:xfrm>
            <a:off x="6572250" y="5643563"/>
            <a:ext cx="2071688" cy="1071562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336699"/>
            </a:solidFill>
            <a:round/>
            <a:headEnd/>
            <a:tailEnd/>
          </a:ln>
          <a:effectLst>
            <a:prstShdw prst="shdw17" dist="17961" dir="2700000">
              <a:srgbClr val="0000CC">
                <a:gamma/>
                <a:shade val="60000"/>
                <a:invGamma/>
              </a:srgbClr>
            </a:prstShdw>
          </a:effectLst>
        </p:spPr>
        <p:txBody>
          <a:bodyPr wrap="none" lIns="90000" tIns="46800" rIns="90000" bIns="46800" anchor="ctr"/>
          <a:lstStyle/>
          <a:p>
            <a:pPr algn="ctr" eaLnBrk="0" hangingPunct="0">
              <a:defRPr/>
            </a:pPr>
            <a:endParaRPr lang="ru-RU" sz="1600">
              <a:solidFill>
                <a:schemeClr val="bg2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13328" name="AutoShape 27"/>
          <p:cNvSpPr>
            <a:spLocks noChangeArrowheads="1"/>
          </p:cNvSpPr>
          <p:nvPr/>
        </p:nvSpPr>
        <p:spPr bwMode="auto">
          <a:xfrm rot="5400000">
            <a:off x="7200107" y="3104356"/>
            <a:ext cx="647700" cy="576263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noFill/>
          <a:ln w="28575">
            <a:solidFill>
              <a:srgbClr val="336699"/>
            </a:solidFill>
            <a:miter lim="800000"/>
            <a:headEnd/>
            <a:tailEnd/>
          </a:ln>
          <a:effectLst>
            <a:prstShdw prst="shdw17" dist="17961" dir="2700000">
              <a:srgbClr val="00007A"/>
            </a:prstShdw>
          </a:effectLst>
        </p:spPr>
        <p:txBody>
          <a:bodyPr wrap="none" anchor="ctr"/>
          <a:lstStyle/>
          <a:p>
            <a:endParaRPr lang="ru-RU"/>
          </a:p>
        </p:txBody>
      </p:sp>
      <p:sp>
        <p:nvSpPr>
          <p:cNvPr id="13329" name="AutoShape 27"/>
          <p:cNvSpPr>
            <a:spLocks noChangeArrowheads="1"/>
          </p:cNvSpPr>
          <p:nvPr/>
        </p:nvSpPr>
        <p:spPr bwMode="auto">
          <a:xfrm rot="5400000">
            <a:off x="7251701" y="5106987"/>
            <a:ext cx="646112" cy="576263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noFill/>
          <a:ln w="28575">
            <a:solidFill>
              <a:srgbClr val="336699"/>
            </a:solidFill>
            <a:miter lim="800000"/>
            <a:headEnd/>
            <a:tailEnd/>
          </a:ln>
          <a:effectLst>
            <a:prstShdw prst="shdw17" dist="17961" dir="2700000">
              <a:srgbClr val="00007A"/>
            </a:prstShdw>
          </a:effectLst>
        </p:spPr>
        <p:txBody>
          <a:bodyPr wrap="none" anchor="ctr"/>
          <a:lstStyle/>
          <a:p>
            <a:endParaRPr lang="ru-RU"/>
          </a:p>
        </p:txBody>
      </p:sp>
      <p:sp>
        <p:nvSpPr>
          <p:cNvPr id="22" name="Rectangle 19"/>
          <p:cNvSpPr>
            <a:spLocks noChangeArrowheads="1"/>
          </p:cNvSpPr>
          <p:nvPr/>
        </p:nvSpPr>
        <p:spPr bwMode="auto">
          <a:xfrm>
            <a:off x="0" y="214313"/>
            <a:ext cx="889317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600" b="1" dirty="0">
                <a:solidFill>
                  <a:srgbClr val="CC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Требования к результатам освоения ООП</a:t>
            </a:r>
          </a:p>
          <a:p>
            <a:pPr algn="ctr">
              <a:defRPr/>
            </a:pPr>
            <a:endParaRPr lang="ru-RU" sz="3600" dirty="0">
              <a:solidFill>
                <a:schemeClr val="bg1">
                  <a:lumMod val="75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Номер слайда 1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3A825C3-5763-4E6D-B715-D12BEAAFDE19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b="1" dirty="0" smtClean="0">
                <a:solidFill>
                  <a:srgbClr val="CC3300"/>
                </a:solidFill>
              </a:rPr>
              <a:t>Личностные результаты </a:t>
            </a:r>
            <a:endParaRPr lang="ru-RU" b="1" dirty="0">
              <a:solidFill>
                <a:srgbClr val="CC33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96975"/>
            <a:ext cx="4040188" cy="576263"/>
          </a:xfrm>
        </p:spPr>
        <p:txBody>
          <a:bodyPr/>
          <a:lstStyle/>
          <a:p>
            <a:pPr>
              <a:defRPr/>
            </a:pPr>
            <a:r>
              <a:rPr lang="ru-RU" dirty="0" smtClean="0">
                <a:solidFill>
                  <a:schemeClr val="bg1">
                    <a:lumMod val="75000"/>
                  </a:schemeClr>
                </a:solidFill>
              </a:rPr>
              <a:t>Начальная школа</a:t>
            </a:r>
            <a:endParaRPr lang="ru-RU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179388" y="2174875"/>
            <a:ext cx="4318000" cy="3951288"/>
          </a:xfrm>
        </p:spPr>
        <p:txBody>
          <a:bodyPr/>
          <a:lstStyle/>
          <a:p>
            <a:pPr>
              <a:defRPr/>
            </a:pPr>
            <a:r>
              <a:rPr lang="ru-RU" sz="1800" dirty="0" smtClean="0">
                <a:solidFill>
                  <a:schemeClr val="bg2">
                    <a:lumMod val="50000"/>
                  </a:schemeClr>
                </a:solidFill>
              </a:rPr>
              <a:t>формирование основ российской гражданской идентичности, чувства гордости за свою Родину, российский народ и историю России, осознание своей этнической и национальной принадлежности; </a:t>
            </a:r>
            <a:r>
              <a:rPr lang="ru-RU" sz="1800" b="1" dirty="0" smtClean="0">
                <a:solidFill>
                  <a:schemeClr val="bg2">
                    <a:lumMod val="50000"/>
                  </a:schemeClr>
                </a:solidFill>
              </a:rPr>
              <a:t>формирование ценностей  </a:t>
            </a:r>
            <a:r>
              <a:rPr lang="ru-RU" sz="1800" dirty="0" smtClean="0">
                <a:solidFill>
                  <a:schemeClr val="bg2">
                    <a:lumMod val="50000"/>
                  </a:schemeClr>
                </a:solidFill>
              </a:rPr>
              <a:t>многонационального российского общества; становление гуманистических и демократических ценностных ориентаций</a:t>
            </a:r>
            <a:r>
              <a:rPr lang="ru-RU" sz="1600" dirty="0" smtClean="0">
                <a:solidFill>
                  <a:schemeClr val="bg2">
                    <a:lumMod val="50000"/>
                  </a:schemeClr>
                </a:solidFill>
              </a:rPr>
              <a:t>; 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268413"/>
            <a:ext cx="4041775" cy="504825"/>
          </a:xfrm>
        </p:spPr>
        <p:txBody>
          <a:bodyPr/>
          <a:lstStyle/>
          <a:p>
            <a:pPr>
              <a:defRPr/>
            </a:pPr>
            <a:r>
              <a:rPr lang="ru-RU" dirty="0" smtClean="0">
                <a:solidFill>
                  <a:schemeClr val="bg1">
                    <a:lumMod val="75000"/>
                  </a:schemeClr>
                </a:solidFill>
              </a:rPr>
              <a:t>     Основная школа </a:t>
            </a:r>
            <a:endParaRPr lang="ru-RU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427538" y="2174875"/>
            <a:ext cx="4537075" cy="3951288"/>
          </a:xfrm>
        </p:spPr>
        <p:txBody>
          <a:bodyPr/>
          <a:lstStyle/>
          <a:p>
            <a:pPr>
              <a:defRPr/>
            </a:pPr>
            <a:r>
              <a:rPr lang="ru-RU" sz="1800" dirty="0" smtClean="0">
                <a:solidFill>
                  <a:schemeClr val="bg2">
                    <a:lumMod val="50000"/>
                  </a:schemeClr>
                </a:solidFill>
              </a:rPr>
              <a:t>воспитание российской гражданской идентичности: патриотизма, любви и уважения к Отечеству, чувства гордости за свою Родину, прошлое и настоящее многонационального народа России; осознание своей этнической принадлежности, </a:t>
            </a:r>
            <a:r>
              <a:rPr lang="ru-RU" sz="1800" b="1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знание истории, языка, культуры своего народа, своего края, основ культурного наследия народов России и человечества; усвоение </a:t>
            </a:r>
            <a:r>
              <a:rPr lang="ru-RU" sz="1800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традиционных </a:t>
            </a:r>
            <a:r>
              <a:rPr lang="ru-RU" sz="1800" b="1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ценностей </a:t>
            </a:r>
            <a:r>
              <a:rPr lang="ru-RU" sz="1800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многонационального российского общества</a:t>
            </a:r>
            <a:r>
              <a:rPr lang="ru-RU" sz="1800" b="1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; воспитание чувства долга перед Родиной;</a:t>
            </a:r>
          </a:p>
          <a:p>
            <a:pPr>
              <a:defRPr/>
            </a:pPr>
            <a:endParaRPr lang="ru-RU" sz="18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5A5FB22-76FB-475E-89B3-809FE0728B16}" type="slidenum">
              <a:rPr lang="ru-RU" smtClean="0"/>
              <a:pPr>
                <a:defRPr/>
              </a:pPr>
              <a:t>12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3375"/>
            <a:ext cx="8686800" cy="1143000"/>
          </a:xfrm>
        </p:spPr>
        <p:txBody>
          <a:bodyPr/>
          <a:lstStyle/>
          <a:p>
            <a:pPr>
              <a:defRPr/>
            </a:pPr>
            <a:r>
              <a:rPr lang="ru-RU" sz="4000" b="1" dirty="0" err="1" smtClean="0">
                <a:solidFill>
                  <a:srgbClr val="CC3300"/>
                </a:solidFill>
              </a:rPr>
              <a:t>Метапредметные</a:t>
            </a:r>
            <a:r>
              <a:rPr lang="ru-RU" sz="4000" b="1" dirty="0" smtClean="0">
                <a:solidFill>
                  <a:srgbClr val="CC3300"/>
                </a:solidFill>
              </a:rPr>
              <a:t> результаты </a:t>
            </a:r>
            <a:endParaRPr lang="ru-RU" sz="4000" b="1" dirty="0">
              <a:solidFill>
                <a:srgbClr val="CC33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96975"/>
            <a:ext cx="4040188" cy="576263"/>
          </a:xfrm>
        </p:spPr>
        <p:txBody>
          <a:bodyPr/>
          <a:lstStyle/>
          <a:p>
            <a:pPr>
              <a:defRPr/>
            </a:pPr>
            <a:r>
              <a:rPr lang="ru-RU" dirty="0" smtClean="0">
                <a:solidFill>
                  <a:schemeClr val="bg1">
                    <a:lumMod val="75000"/>
                  </a:schemeClr>
                </a:solidFill>
              </a:rPr>
              <a:t>Начальная школа</a:t>
            </a:r>
            <a:endParaRPr lang="ru-RU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179388" y="1916113"/>
            <a:ext cx="4318000" cy="4608512"/>
          </a:xfrm>
        </p:spPr>
        <p:txBody>
          <a:bodyPr/>
          <a:lstStyle/>
          <a:p>
            <a:pPr>
              <a:buFont typeface="Wingdings" pitchFamily="2" charset="2"/>
              <a:buNone/>
              <a:defRPr/>
            </a:pPr>
            <a:r>
              <a:rPr lang="ru-RU" sz="1600" b="1" dirty="0" smtClean="0">
                <a:solidFill>
                  <a:schemeClr val="bg2">
                    <a:lumMod val="50000"/>
                  </a:schemeClr>
                </a:solidFill>
              </a:rPr>
              <a:t>     овладение </a:t>
            </a:r>
            <a:r>
              <a:rPr lang="ru-RU" sz="1600" dirty="0" smtClean="0">
                <a:solidFill>
                  <a:schemeClr val="bg2">
                    <a:lumMod val="50000"/>
                  </a:schemeClr>
                </a:solidFill>
              </a:rPr>
              <a:t>способностью принимать и сохранять цели и задачи учебной деятельности, поиска средств ее осуществления</a:t>
            </a:r>
          </a:p>
          <a:p>
            <a:pPr>
              <a:defRPr/>
            </a:pPr>
            <a:endParaRPr lang="ru-RU" sz="1600" dirty="0" smtClean="0">
              <a:solidFill>
                <a:schemeClr val="bg2">
                  <a:lumMod val="50000"/>
                </a:schemeClr>
              </a:solidFill>
            </a:endParaRPr>
          </a:p>
          <a:p>
            <a:pPr>
              <a:defRPr/>
            </a:pPr>
            <a:endParaRPr lang="ru-RU" sz="1600" dirty="0" smtClean="0">
              <a:solidFill>
                <a:schemeClr val="bg2">
                  <a:lumMod val="50000"/>
                </a:schemeClr>
              </a:solidFill>
            </a:endParaRPr>
          </a:p>
          <a:p>
            <a:pPr>
              <a:buFont typeface="Wingdings" pitchFamily="2" charset="2"/>
              <a:buNone/>
              <a:defRPr/>
            </a:pPr>
            <a:r>
              <a:rPr lang="ru-RU" sz="1600" b="1" dirty="0" smtClean="0">
                <a:solidFill>
                  <a:schemeClr val="bg2">
                    <a:lumMod val="50000"/>
                  </a:schemeClr>
                </a:solidFill>
              </a:rPr>
              <a:t>      освоение </a:t>
            </a:r>
            <a:r>
              <a:rPr lang="ru-RU" sz="1600" dirty="0" smtClean="0">
                <a:solidFill>
                  <a:schemeClr val="bg2">
                    <a:lumMod val="50000"/>
                  </a:schemeClr>
                </a:solidFill>
              </a:rPr>
              <a:t>способов решения проблем творческого и поискового характера</a:t>
            </a:r>
          </a:p>
          <a:p>
            <a:pPr>
              <a:defRPr/>
            </a:pPr>
            <a:endParaRPr lang="ru-RU" sz="1600" dirty="0" smtClean="0">
              <a:solidFill>
                <a:schemeClr val="bg2">
                  <a:lumMod val="50000"/>
                </a:schemeClr>
              </a:solidFill>
            </a:endParaRPr>
          </a:p>
          <a:p>
            <a:pPr>
              <a:buFont typeface="Wingdings" pitchFamily="2" charset="2"/>
              <a:buNone/>
              <a:defRPr/>
            </a:pPr>
            <a:r>
              <a:rPr lang="ru-RU" sz="1600" dirty="0" smtClean="0">
                <a:solidFill>
                  <a:schemeClr val="bg2">
                    <a:lumMod val="50000"/>
                  </a:schemeClr>
                </a:solidFill>
              </a:rPr>
              <a:t>    </a:t>
            </a:r>
            <a:r>
              <a:rPr lang="ru-RU" sz="1600" b="1" dirty="0" smtClean="0">
                <a:solidFill>
                  <a:schemeClr val="bg2">
                    <a:lumMod val="50000"/>
                  </a:schemeClr>
                </a:solidFill>
              </a:rPr>
              <a:t> формирование умения планировать, контролировать и оценивать </a:t>
            </a:r>
            <a:r>
              <a:rPr lang="ru-RU" sz="1600" dirty="0" smtClean="0">
                <a:solidFill>
                  <a:schemeClr val="bg2">
                    <a:lumMod val="50000"/>
                  </a:schemeClr>
                </a:solidFill>
              </a:rPr>
              <a:t>учебные действия в соответствии с поставленной задачей и условиями ее реализации; определять наиболее эффективные способы достижения результата</a:t>
            </a:r>
          </a:p>
          <a:p>
            <a:pPr>
              <a:defRPr/>
            </a:pPr>
            <a:endParaRPr lang="ru-RU" sz="1600" dirty="0" smtClean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268413"/>
            <a:ext cx="4041775" cy="504825"/>
          </a:xfrm>
        </p:spPr>
        <p:txBody>
          <a:bodyPr/>
          <a:lstStyle/>
          <a:p>
            <a:pPr>
              <a:defRPr/>
            </a:pPr>
            <a:r>
              <a:rPr lang="ru-RU" dirty="0" smtClean="0">
                <a:solidFill>
                  <a:srgbClr val="FF0000"/>
                </a:solidFill>
              </a:rPr>
              <a:t>     </a:t>
            </a:r>
            <a:r>
              <a:rPr lang="ru-RU" dirty="0" smtClean="0">
                <a:solidFill>
                  <a:schemeClr val="bg1">
                    <a:lumMod val="75000"/>
                  </a:schemeClr>
                </a:solidFill>
              </a:rPr>
              <a:t>Основная школа </a:t>
            </a:r>
            <a:endParaRPr lang="ru-RU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427538" y="1844675"/>
            <a:ext cx="4537075" cy="4608513"/>
          </a:xfrm>
        </p:spPr>
        <p:txBody>
          <a:bodyPr/>
          <a:lstStyle/>
          <a:p>
            <a:pPr>
              <a:buFont typeface="Wingdings" pitchFamily="2" charset="2"/>
              <a:buNone/>
              <a:defRPr/>
            </a:pPr>
            <a:r>
              <a:rPr lang="ru-RU" sz="1600" dirty="0" smtClean="0">
                <a:solidFill>
                  <a:schemeClr val="bg2">
                    <a:lumMod val="50000"/>
                  </a:schemeClr>
                </a:solidFill>
              </a:rPr>
              <a:t>     </a:t>
            </a:r>
            <a:r>
              <a:rPr lang="ru-RU" sz="1600" dirty="0" err="1" smtClean="0">
                <a:solidFill>
                  <a:schemeClr val="bg2">
                    <a:lumMod val="50000"/>
                  </a:schemeClr>
                </a:solidFill>
              </a:rPr>
              <a:t>целеполагание</a:t>
            </a:r>
            <a:r>
              <a:rPr lang="ru-RU" sz="1600" dirty="0" smtClean="0">
                <a:solidFill>
                  <a:schemeClr val="bg2">
                    <a:lumMod val="50000"/>
                  </a:schemeClr>
                </a:solidFill>
              </a:rPr>
              <a:t>  в учебной деятельности: </a:t>
            </a:r>
            <a:r>
              <a:rPr lang="ru-RU" sz="1600" b="1" dirty="0" smtClean="0">
                <a:solidFill>
                  <a:schemeClr val="bg2">
                    <a:lumMod val="50000"/>
                  </a:schemeClr>
                </a:solidFill>
              </a:rPr>
              <a:t>умение</a:t>
            </a:r>
            <a:r>
              <a:rPr lang="ru-RU" sz="1600" dirty="0" smtClean="0">
                <a:solidFill>
                  <a:schemeClr val="bg2">
                    <a:lumMod val="50000"/>
                  </a:schemeClr>
                </a:solidFill>
              </a:rPr>
              <a:t> самостоятельно </a:t>
            </a:r>
            <a:r>
              <a:rPr lang="ru-RU" sz="1600" b="1" dirty="0" smtClean="0">
                <a:solidFill>
                  <a:schemeClr val="bg2">
                    <a:lumMod val="50000"/>
                  </a:schemeClr>
                </a:solidFill>
              </a:rPr>
              <a:t>ставить новые учебные и познавательные задачи на основе развития познавательных мотивов и интересов</a:t>
            </a:r>
          </a:p>
          <a:p>
            <a:pPr>
              <a:buFont typeface="Wingdings" pitchFamily="2" charset="2"/>
              <a:buNone/>
              <a:defRPr/>
            </a:pPr>
            <a:endParaRPr lang="ru-RU" sz="1600" dirty="0" smtClean="0">
              <a:solidFill>
                <a:schemeClr val="bg2">
                  <a:lumMod val="50000"/>
                </a:schemeClr>
              </a:solidFill>
            </a:endParaRPr>
          </a:p>
          <a:p>
            <a:pPr>
              <a:buFont typeface="Wingdings" pitchFamily="2" charset="2"/>
              <a:buNone/>
              <a:defRPr/>
            </a:pPr>
            <a:r>
              <a:rPr lang="ru-RU" sz="1600" b="1" dirty="0" smtClean="0">
                <a:solidFill>
                  <a:schemeClr val="bg2">
                    <a:lumMod val="50000"/>
                  </a:schemeClr>
                </a:solidFill>
              </a:rPr>
              <a:t>      умение</a:t>
            </a:r>
            <a:r>
              <a:rPr lang="ru-RU" sz="1600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ru-RU" sz="1600" b="1" dirty="0" smtClean="0">
                <a:solidFill>
                  <a:schemeClr val="bg2">
                    <a:lumMod val="50000"/>
                  </a:schemeClr>
                </a:solidFill>
              </a:rPr>
              <a:t>самостоятельно планировать альтернативные пути  достижения целей,  осознанно выбирать  наиболее эффективные способы</a:t>
            </a:r>
            <a:r>
              <a:rPr lang="ru-RU" sz="1600" dirty="0" smtClean="0">
                <a:solidFill>
                  <a:schemeClr val="bg2">
                    <a:lumMod val="50000"/>
                  </a:schemeClr>
                </a:solidFill>
              </a:rPr>
              <a:t> решения учебных и познавательных задач</a:t>
            </a:r>
          </a:p>
          <a:p>
            <a:pPr>
              <a:defRPr/>
            </a:pPr>
            <a:endParaRPr lang="ru-RU" sz="1600" dirty="0" smtClean="0">
              <a:solidFill>
                <a:schemeClr val="bg2">
                  <a:lumMod val="50000"/>
                </a:schemeClr>
              </a:solidFill>
            </a:endParaRPr>
          </a:p>
          <a:p>
            <a:pPr>
              <a:buFont typeface="Wingdings" pitchFamily="2" charset="2"/>
              <a:buNone/>
              <a:defRPr/>
            </a:pPr>
            <a:r>
              <a:rPr lang="ru-RU" sz="1600" dirty="0" smtClean="0">
                <a:solidFill>
                  <a:schemeClr val="bg2">
                    <a:lumMod val="50000"/>
                  </a:schemeClr>
                </a:solidFill>
              </a:rPr>
              <a:t>     </a:t>
            </a:r>
            <a:r>
              <a:rPr lang="ru-RU" sz="1600" b="1" dirty="0" smtClean="0">
                <a:solidFill>
                  <a:schemeClr val="bg2">
                    <a:lumMod val="50000"/>
                  </a:schemeClr>
                </a:solidFill>
              </a:rPr>
              <a:t>умение осуществлять контроль по </a:t>
            </a:r>
            <a:r>
              <a:rPr lang="ru-RU" sz="1600" dirty="0" smtClean="0">
                <a:solidFill>
                  <a:schemeClr val="bg2">
                    <a:lumMod val="50000"/>
                  </a:schemeClr>
                </a:solidFill>
              </a:rPr>
              <a:t>результату и по способу действия на уровне произвольного внимания и вносить необходимые коррективы; </a:t>
            </a:r>
          </a:p>
          <a:p>
            <a:pPr>
              <a:defRPr/>
            </a:pPr>
            <a:endParaRPr lang="ru-RU" sz="16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E065D4-686A-4F7B-9304-8AC3DFAB41D5}" type="slidenum">
              <a:rPr lang="ru-RU" smtClean="0"/>
              <a:pPr>
                <a:defRPr/>
              </a:pPr>
              <a:t>13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260350"/>
            <a:ext cx="8229600" cy="1143000"/>
          </a:xfrm>
        </p:spPr>
        <p:txBody>
          <a:bodyPr/>
          <a:lstStyle/>
          <a:p>
            <a:pPr>
              <a:lnSpc>
                <a:spcPct val="150000"/>
              </a:lnSpc>
              <a:defRPr/>
            </a:pPr>
            <a:r>
              <a:rPr lang="ru-RU" b="1" dirty="0" smtClean="0">
                <a:solidFill>
                  <a:srgbClr val="CC3300"/>
                </a:solidFill>
              </a:rPr>
              <a:t>Предметные результаты</a:t>
            </a:r>
            <a:r>
              <a:rPr lang="ru-RU" dirty="0" smtClean="0">
                <a:solidFill>
                  <a:srgbClr val="CC3300"/>
                </a:solidFill>
              </a:rPr>
              <a:t/>
            </a:r>
            <a:br>
              <a:rPr lang="ru-RU" dirty="0" smtClean="0">
                <a:solidFill>
                  <a:srgbClr val="CC3300"/>
                </a:solidFill>
              </a:rPr>
            </a:br>
            <a:r>
              <a:rPr lang="ru-RU" sz="2000" dirty="0" smtClean="0">
                <a:solidFill>
                  <a:srgbClr val="D60093"/>
                </a:solidFill>
              </a:rPr>
              <a:t>(</a:t>
            </a:r>
            <a:r>
              <a:rPr lang="ru-RU" sz="2800" dirty="0" smtClean="0">
                <a:solidFill>
                  <a:schemeClr val="bg1">
                    <a:lumMod val="50000"/>
                  </a:schemeClr>
                </a:solidFill>
              </a:rPr>
              <a:t>предметные области</a:t>
            </a:r>
            <a:r>
              <a:rPr lang="ru-RU" sz="2000" dirty="0" smtClean="0">
                <a:solidFill>
                  <a:srgbClr val="D60093"/>
                </a:solidFill>
              </a:rPr>
              <a:t>) </a:t>
            </a:r>
            <a:endParaRPr lang="ru-RU" sz="2000" dirty="0">
              <a:solidFill>
                <a:srgbClr val="D60093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700213"/>
            <a:ext cx="4043363" cy="576262"/>
          </a:xfrm>
        </p:spPr>
        <p:txBody>
          <a:bodyPr/>
          <a:lstStyle/>
          <a:p>
            <a:pPr>
              <a:defRPr/>
            </a:pPr>
            <a:r>
              <a:rPr lang="ru-RU" dirty="0" smtClean="0">
                <a:solidFill>
                  <a:schemeClr val="bg1">
                    <a:lumMod val="75000"/>
                  </a:schemeClr>
                </a:solidFill>
              </a:rPr>
              <a:t>Начальная школа</a:t>
            </a:r>
            <a:endParaRPr lang="ru-RU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179388" y="2205038"/>
            <a:ext cx="4318000" cy="4319587"/>
          </a:xfrm>
        </p:spPr>
        <p:txBody>
          <a:bodyPr/>
          <a:lstStyle/>
          <a:p>
            <a:pPr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1600" b="1" dirty="0" smtClean="0">
                <a:solidFill>
                  <a:srgbClr val="0000FF"/>
                </a:solidFill>
              </a:rPr>
              <a:t>  </a:t>
            </a:r>
          </a:p>
          <a:p>
            <a:pPr>
              <a:lnSpc>
                <a:spcPct val="120000"/>
              </a:lnSpc>
              <a:buFont typeface="Wingdings" pitchFamily="2" charset="2"/>
              <a:buNone/>
              <a:defRPr/>
            </a:pPr>
            <a:r>
              <a:rPr lang="ru-RU" sz="1600" dirty="0" smtClean="0">
                <a:solidFill>
                  <a:schemeClr val="bg2">
                    <a:lumMod val="50000"/>
                  </a:schemeClr>
                </a:solidFill>
              </a:rPr>
              <a:t>Филология</a:t>
            </a:r>
          </a:p>
          <a:p>
            <a:pPr>
              <a:lnSpc>
                <a:spcPct val="120000"/>
              </a:lnSpc>
              <a:buFont typeface="Wingdings" pitchFamily="2" charset="2"/>
              <a:buNone/>
              <a:defRPr/>
            </a:pPr>
            <a:r>
              <a:rPr lang="ru-RU" sz="1600" dirty="0" smtClean="0">
                <a:solidFill>
                  <a:schemeClr val="bg2">
                    <a:lumMod val="50000"/>
                  </a:schemeClr>
                </a:solidFill>
              </a:rPr>
              <a:t>Математика и информатика</a:t>
            </a:r>
          </a:p>
          <a:p>
            <a:pPr marL="0" indent="0">
              <a:lnSpc>
                <a:spcPct val="120000"/>
              </a:lnSpc>
              <a:buFont typeface="Wingdings" pitchFamily="2" charset="2"/>
              <a:buNone/>
              <a:defRPr/>
            </a:pPr>
            <a:r>
              <a:rPr lang="ru-RU" sz="1600" dirty="0" smtClean="0">
                <a:solidFill>
                  <a:schemeClr val="bg2">
                    <a:lumMod val="50000"/>
                  </a:schemeClr>
                </a:solidFill>
              </a:rPr>
              <a:t>Обществознание и естествознание (Окружающий мир)</a:t>
            </a:r>
          </a:p>
          <a:p>
            <a:pPr marL="0" indent="0">
              <a:lnSpc>
                <a:spcPct val="120000"/>
              </a:lnSpc>
              <a:buFont typeface="Wingdings" pitchFamily="2" charset="2"/>
              <a:buNone/>
              <a:defRPr/>
            </a:pPr>
            <a:r>
              <a:rPr lang="ru-RU" sz="1600" dirty="0" smtClean="0">
                <a:solidFill>
                  <a:schemeClr val="bg2">
                    <a:lumMod val="50000"/>
                  </a:schemeClr>
                </a:solidFill>
              </a:rPr>
              <a:t>Основы духовно-нравственной культуры народов России</a:t>
            </a:r>
          </a:p>
          <a:p>
            <a:pPr>
              <a:lnSpc>
                <a:spcPct val="120000"/>
              </a:lnSpc>
              <a:buFont typeface="Wingdings" pitchFamily="2" charset="2"/>
              <a:buNone/>
              <a:defRPr/>
            </a:pPr>
            <a:r>
              <a:rPr lang="ru-RU" sz="1600" dirty="0" smtClean="0">
                <a:solidFill>
                  <a:schemeClr val="bg2">
                    <a:lumMod val="50000"/>
                  </a:schemeClr>
                </a:solidFill>
              </a:rPr>
              <a:t>Искусство</a:t>
            </a:r>
          </a:p>
          <a:p>
            <a:pPr>
              <a:lnSpc>
                <a:spcPct val="120000"/>
              </a:lnSpc>
              <a:buFont typeface="Wingdings" pitchFamily="2" charset="2"/>
              <a:buNone/>
              <a:defRPr/>
            </a:pPr>
            <a:r>
              <a:rPr lang="ru-RU" sz="1600" dirty="0" smtClean="0">
                <a:solidFill>
                  <a:schemeClr val="bg2">
                    <a:lumMod val="50000"/>
                  </a:schemeClr>
                </a:solidFill>
              </a:rPr>
              <a:t>Технология</a:t>
            </a:r>
          </a:p>
          <a:p>
            <a:pPr>
              <a:lnSpc>
                <a:spcPct val="120000"/>
              </a:lnSpc>
              <a:buFont typeface="Wingdings" pitchFamily="2" charset="2"/>
              <a:buNone/>
              <a:defRPr/>
            </a:pPr>
            <a:r>
              <a:rPr lang="ru-RU" sz="1600" dirty="0" smtClean="0">
                <a:solidFill>
                  <a:schemeClr val="bg2">
                    <a:lumMod val="50000"/>
                  </a:schemeClr>
                </a:solidFill>
              </a:rPr>
              <a:t>Физическая культура</a:t>
            </a:r>
          </a:p>
          <a:p>
            <a:pPr>
              <a:lnSpc>
                <a:spcPct val="120000"/>
              </a:lnSpc>
              <a:defRPr/>
            </a:pPr>
            <a:endParaRPr lang="ru-RU" sz="1600" dirty="0" smtClean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773238"/>
            <a:ext cx="4041775" cy="503237"/>
          </a:xfrm>
        </p:spPr>
        <p:txBody>
          <a:bodyPr/>
          <a:lstStyle/>
          <a:p>
            <a:pPr>
              <a:defRPr/>
            </a:pPr>
            <a:r>
              <a:rPr lang="ru-RU" dirty="0" smtClean="0">
                <a:solidFill>
                  <a:schemeClr val="bg1">
                    <a:lumMod val="75000"/>
                  </a:schemeClr>
                </a:solidFill>
              </a:rPr>
              <a:t>     Основная школа </a:t>
            </a:r>
            <a:endParaRPr lang="ru-RU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427538" y="2420938"/>
            <a:ext cx="4537075" cy="4032250"/>
          </a:xfrm>
        </p:spPr>
        <p:txBody>
          <a:bodyPr/>
          <a:lstStyle/>
          <a:p>
            <a:pPr>
              <a:lnSpc>
                <a:spcPct val="120000"/>
              </a:lnSpc>
              <a:buFont typeface="Wingdings" pitchFamily="2" charset="2"/>
              <a:buNone/>
              <a:defRPr/>
            </a:pPr>
            <a:r>
              <a:rPr lang="ru-RU" sz="1600" dirty="0" smtClean="0">
                <a:solidFill>
                  <a:schemeClr val="bg2">
                    <a:lumMod val="50000"/>
                  </a:schemeClr>
                </a:solidFill>
              </a:rPr>
              <a:t> Филология</a:t>
            </a:r>
          </a:p>
          <a:p>
            <a:pPr>
              <a:lnSpc>
                <a:spcPct val="120000"/>
              </a:lnSpc>
              <a:buFont typeface="Wingdings" pitchFamily="2" charset="2"/>
              <a:buNone/>
              <a:defRPr/>
            </a:pPr>
            <a:r>
              <a:rPr lang="ru-RU" sz="1600" b="1" dirty="0" smtClean="0">
                <a:solidFill>
                  <a:schemeClr val="bg2">
                    <a:lumMod val="50000"/>
                  </a:schemeClr>
                </a:solidFill>
              </a:rPr>
              <a:t>Общественно-научные предметы </a:t>
            </a:r>
          </a:p>
          <a:p>
            <a:pPr>
              <a:lnSpc>
                <a:spcPct val="120000"/>
              </a:lnSpc>
              <a:buFont typeface="Wingdings" pitchFamily="2" charset="2"/>
              <a:buNone/>
              <a:defRPr/>
            </a:pPr>
            <a:r>
              <a:rPr lang="ru-RU" sz="1600" dirty="0" smtClean="0">
                <a:solidFill>
                  <a:schemeClr val="bg2">
                    <a:lumMod val="50000"/>
                  </a:schemeClr>
                </a:solidFill>
              </a:rPr>
              <a:t>Основы духовно-нравственной культуры </a:t>
            </a:r>
          </a:p>
          <a:p>
            <a:pPr>
              <a:lnSpc>
                <a:spcPct val="120000"/>
              </a:lnSpc>
              <a:buFont typeface="Wingdings" pitchFamily="2" charset="2"/>
              <a:buNone/>
              <a:defRPr/>
            </a:pPr>
            <a:r>
              <a:rPr lang="ru-RU" sz="1600" dirty="0" smtClean="0">
                <a:solidFill>
                  <a:schemeClr val="bg2">
                    <a:lumMod val="50000"/>
                  </a:schemeClr>
                </a:solidFill>
              </a:rPr>
              <a:t> народов России</a:t>
            </a:r>
          </a:p>
          <a:p>
            <a:pPr>
              <a:lnSpc>
                <a:spcPct val="120000"/>
              </a:lnSpc>
              <a:buFont typeface="Wingdings" pitchFamily="2" charset="2"/>
              <a:buNone/>
              <a:defRPr/>
            </a:pPr>
            <a:r>
              <a:rPr lang="ru-RU" sz="1600" dirty="0" smtClean="0">
                <a:solidFill>
                  <a:schemeClr val="bg2">
                    <a:lumMod val="50000"/>
                  </a:schemeClr>
                </a:solidFill>
              </a:rPr>
              <a:t>Математика и информатика</a:t>
            </a:r>
          </a:p>
          <a:p>
            <a:pPr>
              <a:lnSpc>
                <a:spcPct val="120000"/>
              </a:lnSpc>
              <a:buFont typeface="Wingdings" pitchFamily="2" charset="2"/>
              <a:buNone/>
              <a:defRPr/>
            </a:pPr>
            <a:r>
              <a:rPr lang="ru-RU" sz="1600" b="1" dirty="0" err="1" smtClean="0">
                <a:solidFill>
                  <a:schemeClr val="bg2">
                    <a:lumMod val="50000"/>
                  </a:schemeClr>
                </a:solidFill>
              </a:rPr>
              <a:t>Естественно-научные</a:t>
            </a:r>
            <a:r>
              <a:rPr lang="ru-RU" sz="1600" b="1" dirty="0" smtClean="0">
                <a:solidFill>
                  <a:schemeClr val="bg2">
                    <a:lumMod val="50000"/>
                  </a:schemeClr>
                </a:solidFill>
              </a:rPr>
              <a:t> предметы</a:t>
            </a:r>
          </a:p>
          <a:p>
            <a:pPr>
              <a:lnSpc>
                <a:spcPct val="120000"/>
              </a:lnSpc>
              <a:buFont typeface="Wingdings" pitchFamily="2" charset="2"/>
              <a:buNone/>
              <a:defRPr/>
            </a:pPr>
            <a:r>
              <a:rPr lang="ru-RU" sz="1600" dirty="0" smtClean="0">
                <a:solidFill>
                  <a:schemeClr val="bg2">
                    <a:lumMod val="50000"/>
                  </a:schemeClr>
                </a:solidFill>
              </a:rPr>
              <a:t>Искусство</a:t>
            </a:r>
          </a:p>
          <a:p>
            <a:pPr>
              <a:lnSpc>
                <a:spcPct val="120000"/>
              </a:lnSpc>
              <a:buFont typeface="Wingdings" pitchFamily="2" charset="2"/>
              <a:buNone/>
              <a:defRPr/>
            </a:pPr>
            <a:r>
              <a:rPr lang="ru-RU" sz="1600" dirty="0" smtClean="0">
                <a:solidFill>
                  <a:schemeClr val="bg2">
                    <a:lumMod val="50000"/>
                  </a:schemeClr>
                </a:solidFill>
              </a:rPr>
              <a:t>Технология</a:t>
            </a:r>
          </a:p>
          <a:p>
            <a:pPr>
              <a:lnSpc>
                <a:spcPct val="120000"/>
              </a:lnSpc>
              <a:buFont typeface="Wingdings" pitchFamily="2" charset="2"/>
              <a:buNone/>
              <a:defRPr/>
            </a:pPr>
            <a:r>
              <a:rPr lang="ru-RU" sz="1600" dirty="0" smtClean="0">
                <a:solidFill>
                  <a:schemeClr val="bg2">
                    <a:lumMod val="50000"/>
                  </a:schemeClr>
                </a:solidFill>
              </a:rPr>
              <a:t>Физическая культура  </a:t>
            </a:r>
            <a:r>
              <a:rPr lang="ru-RU" sz="1600" b="1" dirty="0" smtClean="0">
                <a:solidFill>
                  <a:schemeClr val="bg2">
                    <a:lumMod val="50000"/>
                  </a:schemeClr>
                </a:solidFill>
              </a:rPr>
              <a:t>и ОБЖ</a:t>
            </a:r>
            <a:endParaRPr lang="ru-RU" sz="1600" b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D1BA608-7C46-4718-85B6-0D35EA8782E5}" type="slidenum">
              <a:rPr lang="ru-RU" smtClean="0"/>
              <a:pPr>
                <a:defRPr/>
              </a:pPr>
              <a:t>14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4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371600"/>
          </a:xfrm>
        </p:spPr>
        <p:txBody>
          <a:bodyPr/>
          <a:lstStyle/>
          <a:p>
            <a:pPr eaLnBrk="1" hangingPunct="1">
              <a:defRPr/>
            </a:pPr>
            <a:r>
              <a:rPr lang="ru-RU" sz="3200" b="1" dirty="0" smtClean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Результаты освоения ООП как «приращение» в личностных ресурсах обучающихся</a:t>
            </a:r>
            <a:r>
              <a:rPr lang="ru-RU" sz="3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315" name="Oval 3"/>
          <p:cNvSpPr>
            <a:spLocks noChangeArrowheads="1"/>
          </p:cNvSpPr>
          <p:nvPr/>
        </p:nvSpPr>
        <p:spPr bwMode="auto">
          <a:xfrm>
            <a:off x="0" y="1916113"/>
            <a:ext cx="3527425" cy="1944687"/>
          </a:xfrm>
          <a:prstGeom prst="ellipse">
            <a:avLst/>
          </a:prstGeom>
          <a:solidFill>
            <a:schemeClr val="tx1">
              <a:lumMod val="75000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lnSpc>
                <a:spcPct val="80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  <a:defRPr/>
            </a:pPr>
            <a:r>
              <a:rPr lang="ru-RU" sz="2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личностные</a:t>
            </a:r>
            <a:r>
              <a:rPr lang="ru-RU" sz="20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результаты-</a:t>
            </a:r>
          </a:p>
          <a:p>
            <a:pPr>
              <a:lnSpc>
                <a:spcPct val="80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  <a:defRPr/>
            </a:pPr>
            <a:r>
              <a:rPr lang="ru-RU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фактор развития </a:t>
            </a:r>
          </a:p>
          <a:p>
            <a:pPr>
              <a:lnSpc>
                <a:spcPct val="80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  <a:defRPr/>
            </a:pPr>
            <a:r>
              <a:rPr lang="ru-RU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мотивационных </a:t>
            </a:r>
          </a:p>
          <a:p>
            <a:pPr>
              <a:lnSpc>
                <a:spcPct val="80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  <a:defRPr/>
            </a:pPr>
            <a:r>
              <a:rPr lang="ru-RU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личностных  ресурсов</a:t>
            </a:r>
          </a:p>
        </p:txBody>
      </p:sp>
      <p:sp>
        <p:nvSpPr>
          <p:cNvPr id="13316" name="Oval 4"/>
          <p:cNvSpPr>
            <a:spLocks noChangeArrowheads="1"/>
          </p:cNvSpPr>
          <p:nvPr/>
        </p:nvSpPr>
        <p:spPr bwMode="auto">
          <a:xfrm>
            <a:off x="5364163" y="1773238"/>
            <a:ext cx="3779837" cy="2303462"/>
          </a:xfrm>
          <a:prstGeom prst="ellipse">
            <a:avLst/>
          </a:prstGeom>
          <a:solidFill>
            <a:schemeClr val="tx1">
              <a:lumMod val="75000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lnSpc>
                <a:spcPct val="80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  <a:defRPr/>
            </a:pPr>
            <a:r>
              <a:rPr lang="ru-RU" sz="24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метапредметные</a:t>
            </a:r>
            <a:r>
              <a:rPr lang="ru-RU" sz="20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pPr>
              <a:lnSpc>
                <a:spcPct val="80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  <a:defRPr/>
            </a:pPr>
            <a:r>
              <a:rPr lang="ru-RU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результаты - фактор </a:t>
            </a:r>
          </a:p>
          <a:p>
            <a:pPr>
              <a:lnSpc>
                <a:spcPct val="80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  <a:defRPr/>
            </a:pPr>
            <a:r>
              <a:rPr lang="ru-RU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развития </a:t>
            </a:r>
          </a:p>
          <a:p>
            <a:pPr>
              <a:lnSpc>
                <a:spcPct val="80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  <a:defRPr/>
            </a:pPr>
            <a:r>
              <a:rPr lang="ru-RU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инструментальных </a:t>
            </a:r>
          </a:p>
          <a:p>
            <a:pPr>
              <a:lnSpc>
                <a:spcPct val="80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  <a:defRPr/>
            </a:pPr>
            <a:r>
              <a:rPr lang="ru-RU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ресурсов</a:t>
            </a:r>
          </a:p>
        </p:txBody>
      </p:sp>
      <p:sp>
        <p:nvSpPr>
          <p:cNvPr id="13317" name="Oval 5"/>
          <p:cNvSpPr>
            <a:spLocks noChangeArrowheads="1"/>
          </p:cNvSpPr>
          <p:nvPr/>
        </p:nvSpPr>
        <p:spPr bwMode="auto">
          <a:xfrm>
            <a:off x="2987675" y="3860800"/>
            <a:ext cx="3527425" cy="1944688"/>
          </a:xfrm>
          <a:prstGeom prst="ellipse">
            <a:avLst/>
          </a:prstGeom>
          <a:solidFill>
            <a:schemeClr val="tx1">
              <a:lumMod val="75000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lnSpc>
                <a:spcPct val="80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  <a:defRPr/>
            </a:pPr>
            <a:r>
              <a:rPr lang="ru-RU" sz="2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предметные</a:t>
            </a:r>
          </a:p>
          <a:p>
            <a:pPr algn="ctr">
              <a:lnSpc>
                <a:spcPct val="80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  <a:defRPr/>
            </a:pPr>
            <a:r>
              <a:rPr lang="ru-RU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результаты -</a:t>
            </a:r>
          </a:p>
          <a:p>
            <a:pPr algn="ctr">
              <a:lnSpc>
                <a:spcPct val="80000"/>
              </a:lnSpc>
              <a:spcBef>
                <a:spcPct val="20000"/>
              </a:spcBef>
              <a:buClr>
                <a:schemeClr val="bg2"/>
              </a:buClr>
              <a:buSzPct val="75000"/>
              <a:defRPr/>
            </a:pPr>
            <a:r>
              <a:rPr lang="ru-RU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фактор развития  </a:t>
            </a:r>
          </a:p>
          <a:p>
            <a:pPr algn="ctr">
              <a:lnSpc>
                <a:spcPct val="80000"/>
              </a:lnSpc>
              <a:spcBef>
                <a:spcPct val="20000"/>
              </a:spcBef>
              <a:buClr>
                <a:schemeClr val="bg2"/>
              </a:buClr>
              <a:buSzPct val="75000"/>
              <a:defRPr/>
            </a:pPr>
            <a:r>
              <a:rPr lang="ru-RU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когнитивных  ресурсов</a:t>
            </a:r>
          </a:p>
          <a:p>
            <a:pPr algn="ctr">
              <a:defRPr/>
            </a:pPr>
            <a:endParaRPr lang="ru-RU" sz="1600" dirty="0"/>
          </a:p>
        </p:txBody>
      </p:sp>
      <p:sp>
        <p:nvSpPr>
          <p:cNvPr id="17414" name="AutoShape 6"/>
          <p:cNvSpPr>
            <a:spLocks noChangeArrowheads="1"/>
          </p:cNvSpPr>
          <p:nvPr/>
        </p:nvSpPr>
        <p:spPr bwMode="auto">
          <a:xfrm rot="10800000">
            <a:off x="3779838" y="2205038"/>
            <a:ext cx="1584325" cy="1512887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2160 w 21600"/>
              <a:gd name="T13" fmla="*/ 12343 h 21600"/>
              <a:gd name="T14" fmla="*/ 19440 w 21600"/>
              <a:gd name="T15" fmla="*/ 18514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00" y="0"/>
                </a:moveTo>
                <a:lnTo>
                  <a:pt x="6480" y="6171"/>
                </a:lnTo>
                <a:lnTo>
                  <a:pt x="8640" y="6171"/>
                </a:lnTo>
                <a:lnTo>
                  <a:pt x="8640" y="12343"/>
                </a:lnTo>
                <a:lnTo>
                  <a:pt x="4320" y="12343"/>
                </a:lnTo>
                <a:lnTo>
                  <a:pt x="4320" y="9257"/>
                </a:lnTo>
                <a:lnTo>
                  <a:pt x="0" y="15429"/>
                </a:lnTo>
                <a:lnTo>
                  <a:pt x="4320" y="21600"/>
                </a:lnTo>
                <a:lnTo>
                  <a:pt x="4320" y="18514"/>
                </a:lnTo>
                <a:lnTo>
                  <a:pt x="17280" y="18514"/>
                </a:lnTo>
                <a:lnTo>
                  <a:pt x="17280" y="21600"/>
                </a:lnTo>
                <a:lnTo>
                  <a:pt x="21600" y="15429"/>
                </a:lnTo>
                <a:lnTo>
                  <a:pt x="17280" y="9257"/>
                </a:lnTo>
                <a:lnTo>
                  <a:pt x="17280" y="12343"/>
                </a:lnTo>
                <a:lnTo>
                  <a:pt x="12960" y="12343"/>
                </a:lnTo>
                <a:lnTo>
                  <a:pt x="12960" y="6171"/>
                </a:lnTo>
                <a:lnTo>
                  <a:pt x="15120" y="6171"/>
                </a:lnTo>
                <a:close/>
              </a:path>
            </a:pathLst>
          </a:custGeom>
          <a:solidFill>
            <a:srgbClr val="CC33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rot="10800000" wrap="none" anchor="ctr"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9E5D925-C358-405E-BEBD-7E984BAFF579}" type="slidenum">
              <a:rPr lang="ru-RU" smtClean="0"/>
              <a:pPr>
                <a:defRPr/>
              </a:pPr>
              <a:t>15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79388" y="152400"/>
            <a:ext cx="8431212" cy="1066800"/>
          </a:xfrm>
        </p:spPr>
        <p:txBody>
          <a:bodyPr/>
          <a:lstStyle/>
          <a:p>
            <a:pPr>
              <a:defRPr/>
            </a:pPr>
            <a:r>
              <a:rPr lang="ru-RU" sz="4800" b="1" dirty="0" smtClean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Итоговая оценка </a:t>
            </a:r>
            <a:endParaRPr lang="ru-RU" sz="4800" b="1" dirty="0">
              <a:solidFill>
                <a:srgbClr val="CC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Содержимое 19"/>
          <p:cNvSpPr>
            <a:spLocks noGrp="1"/>
          </p:cNvSpPr>
          <p:nvPr>
            <p:ph idx="1"/>
          </p:nvPr>
        </p:nvSpPr>
        <p:spPr>
          <a:xfrm>
            <a:off x="179388" y="1196975"/>
            <a:ext cx="8713787" cy="5327650"/>
          </a:xfrm>
        </p:spPr>
        <p:txBody>
          <a:bodyPr/>
          <a:lstStyle/>
          <a:p>
            <a:pPr marL="0" indent="0">
              <a:buFont typeface="Wingdings" pitchFamily="2" charset="2"/>
              <a:buNone/>
              <a:defRPr/>
            </a:pPr>
            <a:r>
              <a:rPr lang="ru-RU" sz="2400" b="1" dirty="0" smtClean="0">
                <a:solidFill>
                  <a:schemeClr val="bg1">
                    <a:lumMod val="75000"/>
                  </a:schemeClr>
                </a:solidFill>
              </a:rPr>
              <a:t>Предмет оценки </a:t>
            </a:r>
            <a:r>
              <a:rPr lang="ru-RU" sz="2400" dirty="0" smtClean="0">
                <a:solidFill>
                  <a:schemeClr val="bg1">
                    <a:lumMod val="50000"/>
                  </a:schemeClr>
                </a:solidFill>
              </a:rPr>
              <a:t>- </a:t>
            </a:r>
            <a:r>
              <a:rPr lang="ru-RU" sz="2400" dirty="0" smtClean="0">
                <a:solidFill>
                  <a:schemeClr val="bg1">
                    <a:lumMod val="50000"/>
                  </a:schemeClr>
                </a:solidFill>
                <a:effectLst/>
              </a:rPr>
              <a:t>достижение предметных и </a:t>
            </a:r>
            <a:r>
              <a:rPr lang="ru-RU" sz="2400" dirty="0" err="1" smtClean="0">
                <a:solidFill>
                  <a:schemeClr val="bg1">
                    <a:lumMod val="50000"/>
                  </a:schemeClr>
                </a:solidFill>
                <a:effectLst/>
              </a:rPr>
              <a:t>метапредметных</a:t>
            </a:r>
            <a:r>
              <a:rPr lang="ru-RU" sz="2400" dirty="0" smtClean="0">
                <a:solidFill>
                  <a:schemeClr val="bg1">
                    <a:lumMod val="50000"/>
                  </a:schemeClr>
                </a:solidFill>
                <a:effectLst/>
              </a:rPr>
              <a:t> результатов освоения ООП</a:t>
            </a:r>
          </a:p>
          <a:p>
            <a:pPr marL="0" indent="0">
              <a:buFont typeface="Wingdings" pitchFamily="2" charset="2"/>
              <a:buNone/>
              <a:defRPr/>
            </a:pPr>
            <a:endParaRPr lang="ru-RU" b="1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0" indent="0">
              <a:buFont typeface="Wingdings" pitchFamily="2" charset="2"/>
              <a:buNone/>
              <a:defRPr/>
            </a:pPr>
            <a:r>
              <a:rPr lang="ru-RU" b="1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endParaRPr lang="ru-RU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3348038" y="2276475"/>
            <a:ext cx="2519362" cy="792163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solidFill>
                  <a:schemeClr val="bg1">
                    <a:lumMod val="50000"/>
                  </a:schemeClr>
                </a:solidFill>
              </a:rPr>
              <a:t>Итоговая оценка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468313" y="3429000"/>
            <a:ext cx="3527425" cy="8636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b="1" dirty="0">
                <a:solidFill>
                  <a:schemeClr val="bg2"/>
                </a:solidFill>
              </a:rPr>
              <a:t>Результаты промежуточной аттестации обучающихся</a:t>
            </a:r>
          </a:p>
        </p:txBody>
      </p:sp>
      <p:sp>
        <p:nvSpPr>
          <p:cNvPr id="24" name="Прямоугольник 23"/>
          <p:cNvSpPr/>
          <p:nvPr/>
        </p:nvSpPr>
        <p:spPr>
          <a:xfrm>
            <a:off x="5364163" y="3429000"/>
            <a:ext cx="3384550" cy="8636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b="1" dirty="0">
                <a:solidFill>
                  <a:schemeClr val="bg2"/>
                </a:solidFill>
              </a:rPr>
              <a:t>Результаты итоговых работ</a:t>
            </a:r>
          </a:p>
        </p:txBody>
      </p:sp>
      <p:sp>
        <p:nvSpPr>
          <p:cNvPr id="27" name="Прямоугольник 26"/>
          <p:cNvSpPr/>
          <p:nvPr/>
        </p:nvSpPr>
        <p:spPr>
          <a:xfrm>
            <a:off x="468313" y="4868863"/>
            <a:ext cx="3527425" cy="143986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b="1" dirty="0">
                <a:solidFill>
                  <a:srgbClr val="000000"/>
                </a:solidFill>
              </a:rPr>
              <a:t>динамика </a:t>
            </a:r>
          </a:p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 </a:t>
            </a:r>
            <a:r>
              <a:rPr lang="ru-RU" sz="1600" b="1" dirty="0">
                <a:solidFill>
                  <a:srgbClr val="000000"/>
                </a:solidFill>
              </a:rPr>
              <a:t>индивидуальных </a:t>
            </a:r>
          </a:p>
          <a:p>
            <a:pPr algn="ctr">
              <a:defRPr/>
            </a:pPr>
            <a:r>
              <a:rPr lang="ru-RU" sz="1600" b="1" dirty="0">
                <a:solidFill>
                  <a:srgbClr val="000000"/>
                </a:solidFill>
              </a:rPr>
              <a:t>образовательных достижений, </a:t>
            </a:r>
          </a:p>
          <a:p>
            <a:pPr algn="ctr">
              <a:defRPr/>
            </a:pPr>
            <a:r>
              <a:rPr lang="ru-RU" sz="1600" b="1" dirty="0">
                <a:solidFill>
                  <a:srgbClr val="000000"/>
                </a:solidFill>
              </a:rPr>
              <a:t>продвижение в достижении</a:t>
            </a:r>
          </a:p>
          <a:p>
            <a:pPr algn="ctr">
              <a:defRPr/>
            </a:pPr>
            <a:r>
              <a:rPr lang="ru-RU" sz="1600" b="1" dirty="0">
                <a:solidFill>
                  <a:srgbClr val="000000"/>
                </a:solidFill>
              </a:rPr>
              <a:t> планируемых результатов</a:t>
            </a:r>
            <a:endParaRPr lang="ru-RU" sz="1600" b="1" dirty="0"/>
          </a:p>
        </p:txBody>
      </p:sp>
      <p:sp>
        <p:nvSpPr>
          <p:cNvPr id="28" name="Прямоугольник 27"/>
          <p:cNvSpPr/>
          <p:nvPr/>
        </p:nvSpPr>
        <p:spPr>
          <a:xfrm>
            <a:off x="5364163" y="4797425"/>
            <a:ext cx="3455987" cy="17272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b="1" dirty="0">
                <a:solidFill>
                  <a:schemeClr val="bg2"/>
                </a:solidFill>
              </a:rPr>
              <a:t>уровень освоения основных</a:t>
            </a:r>
          </a:p>
          <a:p>
            <a:pPr algn="ctr">
              <a:defRPr/>
            </a:pPr>
            <a:r>
              <a:rPr lang="ru-RU" sz="1600" b="1" dirty="0">
                <a:solidFill>
                  <a:schemeClr val="bg2"/>
                </a:solidFill>
              </a:rPr>
              <a:t>способов действий в отношении </a:t>
            </a:r>
          </a:p>
          <a:p>
            <a:pPr algn="ctr">
              <a:defRPr/>
            </a:pPr>
            <a:r>
              <a:rPr lang="ru-RU" sz="1600" b="1" dirty="0">
                <a:solidFill>
                  <a:schemeClr val="bg2"/>
                </a:solidFill>
              </a:rPr>
              <a:t>к опорной системе знаний,</a:t>
            </a:r>
          </a:p>
          <a:p>
            <a:pPr algn="ctr">
              <a:defRPr/>
            </a:pPr>
            <a:r>
              <a:rPr lang="ru-RU" sz="1600" b="1" dirty="0">
                <a:solidFill>
                  <a:schemeClr val="bg2"/>
                </a:solidFill>
              </a:rPr>
              <a:t> необходимых для обучения</a:t>
            </a:r>
          </a:p>
          <a:p>
            <a:pPr algn="ctr">
              <a:defRPr/>
            </a:pPr>
            <a:r>
              <a:rPr lang="ru-RU" sz="1600" b="1" dirty="0">
                <a:solidFill>
                  <a:schemeClr val="bg2"/>
                </a:solidFill>
              </a:rPr>
              <a:t> на следующей ступени образования</a:t>
            </a:r>
            <a:endParaRPr lang="ru-RU" sz="1600" dirty="0">
              <a:solidFill>
                <a:schemeClr val="bg2"/>
              </a:solidFill>
            </a:endParaRPr>
          </a:p>
        </p:txBody>
      </p:sp>
      <p:sp>
        <p:nvSpPr>
          <p:cNvPr id="18441" name="AutoShape 26"/>
          <p:cNvSpPr>
            <a:spLocks noChangeArrowheads="1"/>
          </p:cNvSpPr>
          <p:nvPr/>
        </p:nvSpPr>
        <p:spPr bwMode="auto">
          <a:xfrm>
            <a:off x="3419475" y="3213100"/>
            <a:ext cx="287338" cy="142875"/>
          </a:xfrm>
          <a:prstGeom prst="downArrow">
            <a:avLst>
              <a:gd name="adj1" fmla="val 50000"/>
              <a:gd name="adj2" fmla="val 25000"/>
            </a:avLst>
          </a:prstGeom>
          <a:solidFill>
            <a:srgbClr val="0066FF"/>
          </a:solidFill>
          <a:ln w="12700" cap="sq">
            <a:solidFill>
              <a:schemeClr val="bg2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8442" name="AutoShape 26"/>
          <p:cNvSpPr>
            <a:spLocks noChangeArrowheads="1"/>
          </p:cNvSpPr>
          <p:nvPr/>
        </p:nvSpPr>
        <p:spPr bwMode="auto">
          <a:xfrm>
            <a:off x="5364163" y="3213100"/>
            <a:ext cx="287337" cy="142875"/>
          </a:xfrm>
          <a:prstGeom prst="downArrow">
            <a:avLst>
              <a:gd name="adj1" fmla="val 50000"/>
              <a:gd name="adj2" fmla="val 25000"/>
            </a:avLst>
          </a:prstGeom>
          <a:solidFill>
            <a:srgbClr val="0066FF"/>
          </a:solidFill>
          <a:ln w="12700" cap="sq">
            <a:solidFill>
              <a:schemeClr val="bg2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8443" name="AutoShape 26"/>
          <p:cNvSpPr>
            <a:spLocks noChangeArrowheads="1"/>
          </p:cNvSpPr>
          <p:nvPr/>
        </p:nvSpPr>
        <p:spPr bwMode="auto">
          <a:xfrm>
            <a:off x="3348038" y="4508500"/>
            <a:ext cx="287337" cy="142875"/>
          </a:xfrm>
          <a:prstGeom prst="downArrow">
            <a:avLst>
              <a:gd name="adj1" fmla="val 50000"/>
              <a:gd name="adj2" fmla="val 25000"/>
            </a:avLst>
          </a:prstGeom>
          <a:solidFill>
            <a:srgbClr val="0066FF"/>
          </a:solidFill>
          <a:ln w="12700" cap="sq">
            <a:solidFill>
              <a:schemeClr val="bg2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8444" name="AutoShape 26"/>
          <p:cNvSpPr>
            <a:spLocks noChangeArrowheads="1"/>
          </p:cNvSpPr>
          <p:nvPr/>
        </p:nvSpPr>
        <p:spPr bwMode="auto">
          <a:xfrm>
            <a:off x="5435600" y="4508500"/>
            <a:ext cx="287338" cy="142875"/>
          </a:xfrm>
          <a:prstGeom prst="downArrow">
            <a:avLst>
              <a:gd name="adj1" fmla="val 50000"/>
              <a:gd name="adj2" fmla="val 25000"/>
            </a:avLst>
          </a:prstGeom>
          <a:solidFill>
            <a:srgbClr val="0066FF"/>
          </a:solidFill>
          <a:ln w="12700" cap="sq">
            <a:solidFill>
              <a:schemeClr val="bg2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630BECD-A001-4C7F-BE5D-827E08E8CB73}" type="slidenum">
              <a:rPr lang="ru-RU" smtClean="0"/>
              <a:pPr>
                <a:defRPr/>
              </a:pPr>
              <a:t>16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85800" y="0"/>
            <a:ext cx="7924800" cy="1219200"/>
          </a:xfrm>
        </p:spPr>
        <p:txBody>
          <a:bodyPr/>
          <a:lstStyle/>
          <a:p>
            <a:pPr>
              <a:defRPr/>
            </a:pPr>
            <a:r>
              <a:rPr lang="ru-RU" sz="4800" b="1" dirty="0" smtClean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Итоговая оценка </a:t>
            </a:r>
            <a:endParaRPr lang="ru-RU" sz="4800" b="1" dirty="0">
              <a:solidFill>
                <a:srgbClr val="CC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Содержимое 19"/>
          <p:cNvSpPr>
            <a:spLocks noGrp="1"/>
          </p:cNvSpPr>
          <p:nvPr>
            <p:ph idx="1"/>
          </p:nvPr>
        </p:nvSpPr>
        <p:spPr>
          <a:xfrm>
            <a:off x="323850" y="1125538"/>
            <a:ext cx="8640763" cy="5543550"/>
          </a:xfrm>
        </p:spPr>
        <p:txBody>
          <a:bodyPr/>
          <a:lstStyle/>
          <a:p>
            <a:pPr marL="0" indent="0" algn="just" eaLnBrk="1" hangingPunct="1">
              <a:lnSpc>
                <a:spcPct val="80000"/>
              </a:lnSpc>
              <a:buFont typeface="Wingdings" pitchFamily="2" charset="2"/>
              <a:buNone/>
              <a:tabLst>
                <a:tab pos="177800" algn="l"/>
              </a:tabLst>
            </a:pPr>
            <a:r>
              <a:rPr lang="ru-RU" sz="2400" smtClean="0">
                <a:solidFill>
                  <a:srgbClr val="000000"/>
                </a:solidFill>
                <a:effectLst/>
              </a:rPr>
              <a:t>При </a:t>
            </a:r>
            <a:r>
              <a:rPr lang="ru-RU" sz="2400" b="1" smtClean="0">
                <a:solidFill>
                  <a:srgbClr val="000000"/>
                </a:solidFill>
                <a:effectLst/>
              </a:rPr>
              <a:t>итоговой оценке </a:t>
            </a:r>
            <a:r>
              <a:rPr lang="ru-RU" sz="2400" smtClean="0">
                <a:solidFill>
                  <a:srgbClr val="000000"/>
                </a:solidFill>
                <a:effectLst/>
              </a:rPr>
              <a:t>освоения обучающимися ООП учитывается </a:t>
            </a:r>
            <a:r>
              <a:rPr lang="ru-RU" sz="2400" b="1" smtClean="0">
                <a:solidFill>
                  <a:srgbClr val="000000"/>
                </a:solidFill>
                <a:effectLst/>
              </a:rPr>
              <a:t>сформированность навыков выполнения проектной деятельности и способность к решению учебно-практических и учебно-познавательных задач</a:t>
            </a:r>
            <a:r>
              <a:rPr lang="ru-RU" sz="2400" smtClean="0">
                <a:solidFill>
                  <a:srgbClr val="FF0000"/>
                </a:solidFill>
                <a:effectLst/>
              </a:rPr>
              <a:t> </a:t>
            </a:r>
            <a:r>
              <a:rPr lang="ru-RU" sz="2400" smtClean="0">
                <a:solidFill>
                  <a:srgbClr val="000000"/>
                </a:solidFill>
                <a:effectLst/>
              </a:rPr>
              <a:t>на основе:</a:t>
            </a:r>
          </a:p>
          <a:p>
            <a:pPr marL="0" indent="0" algn="just" eaLnBrk="1" hangingPunct="1">
              <a:lnSpc>
                <a:spcPct val="80000"/>
              </a:lnSpc>
              <a:buFont typeface="Wingdings" pitchFamily="2" charset="2"/>
              <a:buChar char="Ø"/>
              <a:tabLst>
                <a:tab pos="177800" algn="l"/>
              </a:tabLst>
            </a:pPr>
            <a:r>
              <a:rPr lang="ru-RU" sz="2400" smtClean="0">
                <a:solidFill>
                  <a:srgbClr val="000000"/>
                </a:solidFill>
                <a:effectLst/>
              </a:rPr>
              <a:t> освоенной системы основополагающих элементов научного знания современной научной картины мира</a:t>
            </a:r>
          </a:p>
          <a:p>
            <a:pPr marL="0" indent="0" algn="just" eaLnBrk="1" hangingPunct="1">
              <a:lnSpc>
                <a:spcPct val="80000"/>
              </a:lnSpc>
              <a:buFont typeface="Wingdings" pitchFamily="2" charset="2"/>
              <a:buChar char="Ø"/>
              <a:tabLst>
                <a:tab pos="177800" algn="l"/>
              </a:tabLst>
            </a:pPr>
            <a:endParaRPr lang="ru-RU" sz="2400" smtClean="0">
              <a:solidFill>
                <a:srgbClr val="000000"/>
              </a:solidFill>
              <a:effectLst/>
            </a:endParaRPr>
          </a:p>
          <a:p>
            <a:pPr marL="0" indent="0" algn="just" eaLnBrk="1" hangingPunct="1">
              <a:lnSpc>
                <a:spcPct val="80000"/>
              </a:lnSpc>
              <a:buFont typeface="Wingdings" pitchFamily="2" charset="2"/>
              <a:buChar char="Ø"/>
              <a:tabLst>
                <a:tab pos="177800" algn="l"/>
              </a:tabLst>
            </a:pPr>
            <a:r>
              <a:rPr lang="ru-RU" sz="2400" smtClean="0">
                <a:solidFill>
                  <a:srgbClr val="000000"/>
                </a:solidFill>
                <a:effectLst/>
              </a:rPr>
              <a:t> способов действий в отношении к системе знаний, необходимых для обучения на последующей ступени общего образования</a:t>
            </a:r>
          </a:p>
          <a:p>
            <a:pPr marL="0" indent="0" algn="just" eaLnBrk="1" hangingPunct="1">
              <a:lnSpc>
                <a:spcPct val="80000"/>
              </a:lnSpc>
              <a:buFont typeface="Wingdings" pitchFamily="2" charset="2"/>
              <a:buChar char="Ø"/>
              <a:tabLst>
                <a:tab pos="177800" algn="l"/>
              </a:tabLst>
            </a:pPr>
            <a:endParaRPr lang="ru-RU" sz="2400" smtClean="0">
              <a:solidFill>
                <a:srgbClr val="000000"/>
              </a:solidFill>
              <a:effectLst/>
            </a:endParaRPr>
          </a:p>
          <a:p>
            <a:pPr marL="0" indent="0" algn="just" eaLnBrk="1" hangingPunct="1">
              <a:lnSpc>
                <a:spcPct val="80000"/>
              </a:lnSpc>
              <a:buFont typeface="Wingdings" pitchFamily="2" charset="2"/>
              <a:buChar char="Ø"/>
              <a:tabLst>
                <a:tab pos="177800" algn="l"/>
              </a:tabLst>
            </a:pPr>
            <a:r>
              <a:rPr lang="ru-RU" sz="2400" smtClean="0">
                <a:solidFill>
                  <a:srgbClr val="000000"/>
                </a:solidFill>
                <a:effectLst/>
              </a:rPr>
              <a:t> освоенных универсальных учебных действий и компетенций, составляющих основу умения учиться</a:t>
            </a:r>
          </a:p>
          <a:p>
            <a:pPr marL="0" indent="0" algn="just" eaLnBrk="1" hangingPunct="1">
              <a:lnSpc>
                <a:spcPct val="80000"/>
              </a:lnSpc>
              <a:buFont typeface="Wingdings" pitchFamily="2" charset="2"/>
              <a:buNone/>
              <a:tabLst>
                <a:tab pos="177800" algn="l"/>
              </a:tabLst>
            </a:pPr>
            <a:r>
              <a:rPr lang="ru-RU" sz="2400" smtClean="0">
                <a:solidFill>
                  <a:srgbClr val="000000"/>
                </a:solidFill>
                <a:effectLst/>
              </a:rPr>
              <a:t> </a:t>
            </a:r>
          </a:p>
          <a:p>
            <a:pPr marL="0" indent="0" algn="just" eaLnBrk="1" hangingPunct="1">
              <a:lnSpc>
                <a:spcPct val="80000"/>
              </a:lnSpc>
              <a:buFont typeface="Wingdings" pitchFamily="2" charset="2"/>
              <a:buChar char="Ø"/>
              <a:tabLst>
                <a:tab pos="177800" algn="l"/>
              </a:tabLst>
            </a:pPr>
            <a:r>
              <a:rPr lang="ru-RU" sz="2400" smtClean="0">
                <a:solidFill>
                  <a:srgbClr val="000000"/>
                </a:solidFill>
                <a:effectLst/>
              </a:rPr>
              <a:t> приобретенного опыта получения, применения и преобразования знаний и способов действий</a:t>
            </a:r>
            <a:endParaRPr lang="ru-RU" sz="2400" smtClean="0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450F9C0-502D-4274-A2BE-B7A7E1D56B92}" type="slidenum">
              <a:rPr lang="ru-RU" smtClean="0"/>
              <a:pPr>
                <a:defRPr/>
              </a:pPr>
              <a:t>17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84213" y="0"/>
            <a:ext cx="7924800" cy="1219200"/>
          </a:xfrm>
        </p:spPr>
        <p:txBody>
          <a:bodyPr/>
          <a:lstStyle/>
          <a:p>
            <a:pPr>
              <a:defRPr/>
            </a:pPr>
            <a:r>
              <a:rPr lang="ru-RU" sz="4800" b="1" dirty="0" smtClean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Итоговая аттестация</a:t>
            </a:r>
            <a:endParaRPr lang="ru-RU" sz="4800" b="1" dirty="0">
              <a:solidFill>
                <a:srgbClr val="CC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Содержимое 19"/>
          <p:cNvSpPr>
            <a:spLocks noGrp="1"/>
          </p:cNvSpPr>
          <p:nvPr>
            <p:ph idx="1"/>
          </p:nvPr>
        </p:nvSpPr>
        <p:spPr>
          <a:xfrm>
            <a:off x="323850" y="1125538"/>
            <a:ext cx="8640763" cy="5543550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000" b="1" dirty="0" smtClean="0">
                <a:solidFill>
                  <a:schemeClr val="bg1">
                    <a:lumMod val="75000"/>
                  </a:schemeClr>
                </a:solidFill>
                <a:effectLst/>
              </a:rPr>
              <a:t>Государственная (итоговая) аттестация выпускников</a:t>
            </a:r>
            <a:r>
              <a:rPr lang="ru-RU" sz="2000" dirty="0" smtClean="0">
                <a:solidFill>
                  <a:schemeClr val="bg1">
                    <a:lumMod val="75000"/>
                  </a:schemeClr>
                </a:solidFill>
                <a:effectLst/>
              </a:rPr>
              <a:t> 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1800" dirty="0" smtClean="0">
                <a:solidFill>
                  <a:schemeClr val="bg2">
                    <a:lumMod val="50000"/>
                  </a:schemeClr>
                </a:solidFill>
                <a:effectLst/>
              </a:rPr>
              <a:t>проводится в форме выпускного экзамена по пяти (шести) предметам: 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1800" b="1" dirty="0" smtClean="0">
                <a:solidFill>
                  <a:schemeClr val="bg2">
                    <a:lumMod val="50000"/>
                  </a:schemeClr>
                </a:solidFill>
                <a:effectLst/>
              </a:rPr>
              <a:t>трем (четырем) обязательным</a:t>
            </a:r>
            <a:r>
              <a:rPr lang="ru-RU" sz="1800" dirty="0" smtClean="0">
                <a:solidFill>
                  <a:schemeClr val="bg2">
                    <a:lumMod val="50000"/>
                  </a:schemeClr>
                </a:solidFill>
                <a:effectLst/>
              </a:rPr>
              <a:t> (русский язык (родной язык), математика и история России) </a:t>
            </a:r>
          </a:p>
          <a:p>
            <a:pPr eaLnBrk="1" hangingPunct="1">
              <a:lnSpc>
                <a:spcPct val="80000"/>
              </a:lnSpc>
              <a:defRPr/>
            </a:pPr>
            <a:endParaRPr lang="ru-RU" sz="1800" dirty="0" smtClean="0">
              <a:solidFill>
                <a:schemeClr val="bg2">
                  <a:lumMod val="50000"/>
                </a:schemeClr>
              </a:solidFill>
              <a:effectLst/>
            </a:endParaRPr>
          </a:p>
          <a:p>
            <a:pPr eaLnBrk="1" hangingPunct="1">
              <a:lnSpc>
                <a:spcPct val="80000"/>
              </a:lnSpc>
              <a:defRPr/>
            </a:pPr>
            <a:r>
              <a:rPr lang="ru-RU" sz="1800" dirty="0" smtClean="0">
                <a:solidFill>
                  <a:schemeClr val="bg2">
                    <a:lumMod val="50000"/>
                  </a:schemeClr>
                </a:solidFill>
                <a:effectLst/>
              </a:rPr>
              <a:t> </a:t>
            </a:r>
            <a:r>
              <a:rPr lang="ru-RU" sz="1800" b="1" dirty="0" smtClean="0">
                <a:solidFill>
                  <a:schemeClr val="bg2">
                    <a:lumMod val="50000"/>
                  </a:schemeClr>
                </a:solidFill>
                <a:effectLst/>
              </a:rPr>
              <a:t>двум по выбору выпускника: 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ru-RU" sz="1800" b="1" dirty="0" smtClean="0">
              <a:solidFill>
                <a:schemeClr val="bg2">
                  <a:lumMod val="50000"/>
                </a:schemeClr>
              </a:solidFill>
              <a:effectLst/>
            </a:endParaRP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1800" b="1" dirty="0" smtClean="0">
                <a:solidFill>
                  <a:schemeClr val="bg2">
                    <a:lumMod val="50000"/>
                  </a:schemeClr>
                </a:solidFill>
                <a:effectLst/>
              </a:rPr>
              <a:t>один экзамен выбирается из следующих предметов</a:t>
            </a:r>
            <a:r>
              <a:rPr lang="ru-RU" sz="1800" dirty="0" smtClean="0">
                <a:solidFill>
                  <a:schemeClr val="bg2">
                    <a:lumMod val="50000"/>
                  </a:schemeClr>
                </a:solidFill>
                <a:effectLst/>
              </a:rPr>
              <a:t>: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Char char="Ø"/>
              <a:defRPr/>
            </a:pPr>
            <a:r>
              <a:rPr lang="ru-RU" sz="1800" dirty="0" smtClean="0">
                <a:solidFill>
                  <a:schemeClr val="bg2">
                    <a:lumMod val="50000"/>
                  </a:schemeClr>
                </a:solidFill>
                <a:effectLst/>
              </a:rPr>
              <a:t>литература (родная литература)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Char char="Ø"/>
              <a:defRPr/>
            </a:pPr>
            <a:r>
              <a:rPr lang="ru-RU" sz="1800" dirty="0" smtClean="0">
                <a:solidFill>
                  <a:schemeClr val="bg2">
                    <a:lumMod val="50000"/>
                  </a:schemeClr>
                </a:solidFill>
                <a:effectLst/>
              </a:rPr>
              <a:t>иностранный язык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Char char="Ø"/>
              <a:defRPr/>
            </a:pPr>
            <a:r>
              <a:rPr lang="ru-RU" sz="1800" dirty="0" smtClean="0">
                <a:solidFill>
                  <a:schemeClr val="bg2">
                    <a:lumMod val="50000"/>
                  </a:schemeClr>
                </a:solidFill>
                <a:effectLst/>
              </a:rPr>
              <a:t>обществознание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Char char="Ø"/>
              <a:defRPr/>
            </a:pPr>
            <a:r>
              <a:rPr lang="ru-RU" sz="1800" dirty="0" smtClean="0">
                <a:solidFill>
                  <a:schemeClr val="bg2">
                    <a:lumMod val="50000"/>
                  </a:schemeClr>
                </a:solidFill>
                <a:effectLst/>
              </a:rPr>
              <a:t>всеобщая история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Char char="Ø"/>
              <a:defRPr/>
            </a:pPr>
            <a:r>
              <a:rPr lang="ru-RU" sz="1800" dirty="0" smtClean="0">
                <a:solidFill>
                  <a:schemeClr val="bg2">
                    <a:lumMod val="50000"/>
                  </a:schemeClr>
                </a:solidFill>
                <a:effectLst/>
              </a:rPr>
              <a:t>география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ru-RU" sz="1800" b="1" dirty="0" smtClean="0">
              <a:solidFill>
                <a:schemeClr val="bg2">
                  <a:lumMod val="50000"/>
                </a:schemeClr>
              </a:solidFill>
              <a:effectLst/>
            </a:endParaRP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1800" b="1" dirty="0" smtClean="0">
                <a:solidFill>
                  <a:schemeClr val="bg2">
                    <a:lumMod val="50000"/>
                  </a:schemeClr>
                </a:solidFill>
                <a:effectLst/>
              </a:rPr>
              <a:t>второй - из предметов</a:t>
            </a:r>
            <a:r>
              <a:rPr lang="ru-RU" sz="1800" dirty="0" smtClean="0">
                <a:solidFill>
                  <a:schemeClr val="bg2">
                    <a:lumMod val="50000"/>
                  </a:schemeClr>
                </a:solidFill>
                <a:effectLst/>
              </a:rPr>
              <a:t>: физика, химия, биология</a:t>
            </a:r>
          </a:p>
          <a:p>
            <a:pPr eaLnBrk="1" hangingPunct="1">
              <a:lnSpc>
                <a:spcPct val="80000"/>
              </a:lnSpc>
              <a:defRPr/>
            </a:pPr>
            <a:endParaRPr lang="ru-RU" sz="1800" dirty="0" smtClean="0">
              <a:solidFill>
                <a:schemeClr val="bg2">
                  <a:lumMod val="50000"/>
                </a:schemeClr>
              </a:solidFill>
              <a:effectLst/>
            </a:endParaRPr>
          </a:p>
          <a:p>
            <a:pPr eaLnBrk="1" hangingPunct="1">
              <a:lnSpc>
                <a:spcPct val="80000"/>
              </a:lnSpc>
              <a:defRPr/>
            </a:pPr>
            <a:r>
              <a:rPr lang="ru-RU" sz="1800" b="1" dirty="0" smtClean="0">
                <a:solidFill>
                  <a:schemeClr val="bg1">
                    <a:lumMod val="75000"/>
                  </a:schemeClr>
                </a:solidFill>
                <a:effectLst/>
              </a:rPr>
              <a:t>Дополнительно выпускник должен защитить индивидуальный проект, выполненный в процессе обучения в рамках одного предмета или на </a:t>
            </a:r>
            <a:r>
              <a:rPr lang="ru-RU" sz="1800" b="1" dirty="0" err="1" smtClean="0">
                <a:solidFill>
                  <a:schemeClr val="bg1">
                    <a:lumMod val="75000"/>
                  </a:schemeClr>
                </a:solidFill>
                <a:effectLst/>
              </a:rPr>
              <a:t>межпредметной</a:t>
            </a:r>
            <a:r>
              <a:rPr lang="ru-RU" sz="1800" b="1" dirty="0" smtClean="0">
                <a:solidFill>
                  <a:schemeClr val="bg1">
                    <a:lumMod val="75000"/>
                  </a:schemeClr>
                </a:solidFill>
                <a:effectLst/>
              </a:rPr>
              <a:t> основе</a:t>
            </a:r>
          </a:p>
          <a:p>
            <a:pPr marL="0" indent="0" algn="just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ru-RU" sz="24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CADD2BA-ED99-4E19-9552-BC4B2DA74858}" type="slidenum">
              <a:rPr lang="ru-RU" smtClean="0"/>
              <a:pPr>
                <a:defRPr/>
              </a:pPr>
              <a:t>18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92" name="AutoShape 8"/>
          <p:cNvSpPr>
            <a:spLocks noChangeArrowheads="1"/>
          </p:cNvSpPr>
          <p:nvPr/>
        </p:nvSpPr>
        <p:spPr bwMode="auto">
          <a:xfrm>
            <a:off x="1928813" y="1928813"/>
            <a:ext cx="1000125" cy="1785937"/>
          </a:xfrm>
          <a:prstGeom prst="roundRect">
            <a:avLst>
              <a:gd name="adj" fmla="val 16667"/>
            </a:avLst>
          </a:prstGeom>
          <a:noFill/>
          <a:ln w="28575" algn="ctr">
            <a:solidFill>
              <a:schemeClr val="accent4"/>
            </a:solidFill>
            <a:round/>
            <a:headEnd/>
            <a:tailEnd/>
          </a:ln>
          <a:effectLst>
            <a:prstShdw prst="shdw17" dist="17961" dir="2700000">
              <a:srgbClr val="0000CC">
                <a:gamma/>
                <a:shade val="60000"/>
                <a:invGamma/>
              </a:srgbClr>
            </a:prstShdw>
          </a:effectLst>
        </p:spPr>
        <p:txBody>
          <a:bodyPr wrap="none" anchor="ctr"/>
          <a:lstStyle/>
          <a:p>
            <a:pPr marL="342900" indent="-342900" algn="ctr">
              <a:lnSpc>
                <a:spcPct val="75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  <a:defRPr/>
            </a:pPr>
            <a:endParaRPr lang="ru-RU" sz="1400" u="sng" dirty="0"/>
          </a:p>
          <a:p>
            <a:pPr marL="342900" indent="-342900" algn="ctr">
              <a:defRPr/>
            </a:pPr>
            <a:endParaRPr lang="ru-RU" dirty="0"/>
          </a:p>
          <a:p>
            <a:pPr marL="342900" indent="-342900" algn="ctr">
              <a:defRPr/>
            </a:pPr>
            <a:r>
              <a:rPr lang="ru-RU" sz="1200" dirty="0">
                <a:solidFill>
                  <a:schemeClr val="bg2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Планируемые</a:t>
            </a:r>
          </a:p>
          <a:p>
            <a:pPr marL="342900" indent="-342900" algn="ctr">
              <a:defRPr/>
            </a:pPr>
            <a:r>
              <a:rPr lang="ru-RU" sz="1200" dirty="0">
                <a:solidFill>
                  <a:schemeClr val="bg2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Результаты</a:t>
            </a:r>
          </a:p>
          <a:p>
            <a:pPr marL="342900" indent="-342900" algn="ctr">
              <a:lnSpc>
                <a:spcPct val="80000"/>
              </a:lnSpc>
              <a:spcBef>
                <a:spcPct val="20000"/>
              </a:spcBef>
              <a:defRPr/>
            </a:pPr>
            <a:endParaRPr lang="ru-RU" sz="1400" u="sng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342900" indent="-342900" algn="ctr">
              <a:lnSpc>
                <a:spcPct val="75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  <a:defRPr/>
            </a:pPr>
            <a:endParaRPr lang="ru-RU" sz="2000" dirty="0"/>
          </a:p>
        </p:txBody>
      </p:sp>
      <p:sp>
        <p:nvSpPr>
          <p:cNvPr id="62494" name="AutoShape 8"/>
          <p:cNvSpPr>
            <a:spLocks noChangeArrowheads="1"/>
          </p:cNvSpPr>
          <p:nvPr/>
        </p:nvSpPr>
        <p:spPr bwMode="auto">
          <a:xfrm>
            <a:off x="6000750" y="1928813"/>
            <a:ext cx="1000125" cy="1785937"/>
          </a:xfrm>
          <a:prstGeom prst="roundRect">
            <a:avLst>
              <a:gd name="adj" fmla="val 16667"/>
            </a:avLst>
          </a:prstGeom>
          <a:noFill/>
          <a:ln w="28575" algn="ctr">
            <a:solidFill>
              <a:schemeClr val="accent4"/>
            </a:solidFill>
            <a:round/>
            <a:headEnd/>
            <a:tailEnd/>
          </a:ln>
          <a:effectLst>
            <a:prstShdw prst="shdw17" dist="17961" dir="2700000">
              <a:srgbClr val="0000CC">
                <a:gamma/>
                <a:shade val="60000"/>
                <a:invGamma/>
              </a:srgbClr>
            </a:prstShdw>
          </a:effectLst>
        </p:spPr>
        <p:txBody>
          <a:bodyPr wrap="none" anchor="ctr"/>
          <a:lstStyle/>
          <a:p>
            <a:pPr marL="342900" indent="-342900" algn="ctr">
              <a:lnSpc>
                <a:spcPct val="75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  <a:defRPr/>
            </a:pPr>
            <a:endParaRPr lang="ru-RU" dirty="0"/>
          </a:p>
          <a:p>
            <a:pPr marL="342900" indent="-342900" algn="ctr">
              <a:defRPr/>
            </a:pPr>
            <a:r>
              <a:rPr lang="ru-RU" sz="1200" dirty="0">
                <a:solidFill>
                  <a:schemeClr val="bg2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Программа</a:t>
            </a:r>
          </a:p>
          <a:p>
            <a:pPr marL="342900" indent="-342900" algn="ctr">
              <a:defRPr/>
            </a:pPr>
            <a:r>
              <a:rPr lang="ru-RU" sz="1200" dirty="0" err="1">
                <a:solidFill>
                  <a:schemeClr val="bg2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формиро</a:t>
            </a:r>
            <a:r>
              <a:rPr lang="ru-RU" sz="1200" dirty="0">
                <a:solidFill>
                  <a:schemeClr val="bg2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-</a:t>
            </a:r>
          </a:p>
          <a:p>
            <a:pPr marL="342900" indent="-342900" algn="ctr">
              <a:defRPr/>
            </a:pPr>
            <a:r>
              <a:rPr lang="ru-RU" sz="1200" dirty="0" err="1">
                <a:solidFill>
                  <a:schemeClr val="bg2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вания</a:t>
            </a:r>
            <a:endParaRPr lang="ru-RU" sz="1200" dirty="0">
              <a:solidFill>
                <a:schemeClr val="bg2">
                  <a:lumMod val="75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342900" indent="-342900" algn="ctr">
              <a:defRPr/>
            </a:pPr>
            <a:r>
              <a:rPr lang="ru-RU" sz="1200" dirty="0">
                <a:solidFill>
                  <a:schemeClr val="bg2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культуры</a:t>
            </a:r>
          </a:p>
          <a:p>
            <a:pPr marL="342900" indent="-342900" algn="ctr">
              <a:defRPr/>
            </a:pPr>
            <a:r>
              <a:rPr lang="ru-RU" sz="1200" dirty="0">
                <a:solidFill>
                  <a:schemeClr val="bg2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здорового</a:t>
            </a:r>
          </a:p>
          <a:p>
            <a:pPr marL="342900" indent="-342900" algn="ctr">
              <a:defRPr/>
            </a:pPr>
            <a:r>
              <a:rPr lang="ru-RU" sz="1200" dirty="0">
                <a:solidFill>
                  <a:schemeClr val="bg2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и</a:t>
            </a:r>
          </a:p>
          <a:p>
            <a:pPr marL="342900" indent="-342900" algn="ctr">
              <a:defRPr/>
            </a:pPr>
            <a:r>
              <a:rPr lang="ru-RU" sz="1200" dirty="0">
                <a:solidFill>
                  <a:schemeClr val="bg2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безопасного</a:t>
            </a:r>
          </a:p>
          <a:p>
            <a:pPr marL="342900" indent="-342900" algn="ctr">
              <a:defRPr/>
            </a:pPr>
            <a:r>
              <a:rPr lang="ru-RU" sz="1200" dirty="0">
                <a:solidFill>
                  <a:schemeClr val="bg2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образа</a:t>
            </a:r>
          </a:p>
          <a:p>
            <a:pPr marL="342900" indent="-342900" algn="ctr">
              <a:defRPr/>
            </a:pPr>
            <a:r>
              <a:rPr lang="ru-RU" sz="1200" dirty="0">
                <a:solidFill>
                  <a:schemeClr val="bg2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жизни</a:t>
            </a:r>
            <a:endParaRPr lang="ru-RU" sz="2000" dirty="0">
              <a:solidFill>
                <a:schemeClr val="bg2">
                  <a:lumMod val="75000"/>
                </a:schemeClr>
              </a:solidFill>
            </a:endParaRPr>
          </a:p>
          <a:p>
            <a:pPr marL="342900" indent="-342900" algn="ctr">
              <a:lnSpc>
                <a:spcPct val="75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  <a:defRPr/>
            </a:pPr>
            <a:endParaRPr lang="ru-RU" sz="2000" dirty="0"/>
          </a:p>
        </p:txBody>
      </p:sp>
      <p:sp>
        <p:nvSpPr>
          <p:cNvPr id="62495" name="AutoShape 8"/>
          <p:cNvSpPr>
            <a:spLocks noChangeArrowheads="1"/>
          </p:cNvSpPr>
          <p:nvPr/>
        </p:nvSpPr>
        <p:spPr bwMode="auto">
          <a:xfrm>
            <a:off x="3000375" y="1928813"/>
            <a:ext cx="857250" cy="1785937"/>
          </a:xfrm>
          <a:prstGeom prst="roundRect">
            <a:avLst>
              <a:gd name="adj" fmla="val 16667"/>
            </a:avLst>
          </a:prstGeom>
          <a:noFill/>
          <a:ln w="28575" algn="ctr">
            <a:solidFill>
              <a:schemeClr val="accent4"/>
            </a:solidFill>
            <a:round/>
            <a:headEnd/>
            <a:tailEnd/>
          </a:ln>
          <a:effectLst>
            <a:prstShdw prst="shdw17" dist="17961" dir="2700000">
              <a:srgbClr val="0000CC">
                <a:gamma/>
                <a:shade val="60000"/>
                <a:invGamma/>
              </a:srgbClr>
            </a:prstShdw>
          </a:effectLst>
        </p:spPr>
        <p:txBody>
          <a:bodyPr wrap="none" anchor="ctr"/>
          <a:lstStyle/>
          <a:p>
            <a:pPr marL="342900" indent="-342900" algn="ctr">
              <a:lnSpc>
                <a:spcPct val="75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  <a:defRPr/>
            </a:pPr>
            <a:endParaRPr lang="ru-RU" dirty="0"/>
          </a:p>
          <a:p>
            <a:pPr marL="342900" indent="-342900" algn="ctr">
              <a:defRPr/>
            </a:pPr>
            <a:r>
              <a:rPr lang="ru-RU" sz="1200" dirty="0">
                <a:solidFill>
                  <a:schemeClr val="bg2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Базисный</a:t>
            </a:r>
          </a:p>
          <a:p>
            <a:pPr marL="342900" indent="-342900" algn="ctr">
              <a:defRPr/>
            </a:pPr>
            <a:r>
              <a:rPr lang="ru-RU" sz="1200" dirty="0">
                <a:solidFill>
                  <a:schemeClr val="bg2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учебный</a:t>
            </a:r>
          </a:p>
          <a:p>
            <a:pPr marL="342900" indent="-342900" algn="ctr">
              <a:defRPr/>
            </a:pPr>
            <a:r>
              <a:rPr lang="ru-RU" sz="1200" dirty="0">
                <a:solidFill>
                  <a:schemeClr val="bg2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план</a:t>
            </a:r>
          </a:p>
          <a:p>
            <a:pPr marL="342900" indent="-342900" algn="ctr">
              <a:lnSpc>
                <a:spcPct val="80000"/>
              </a:lnSpc>
              <a:spcBef>
                <a:spcPct val="20000"/>
              </a:spcBef>
              <a:defRPr/>
            </a:pPr>
            <a:endParaRPr lang="ru-RU" sz="1200" u="sng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342900" indent="-342900" algn="ctr">
              <a:lnSpc>
                <a:spcPct val="75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  <a:defRPr/>
            </a:pPr>
            <a:endParaRPr lang="ru-RU" sz="2000" dirty="0"/>
          </a:p>
        </p:txBody>
      </p:sp>
      <p:sp>
        <p:nvSpPr>
          <p:cNvPr id="62496" name="AutoShape 8"/>
          <p:cNvSpPr>
            <a:spLocks noChangeArrowheads="1"/>
          </p:cNvSpPr>
          <p:nvPr/>
        </p:nvSpPr>
        <p:spPr bwMode="auto">
          <a:xfrm>
            <a:off x="3929063" y="1928813"/>
            <a:ext cx="928687" cy="1785937"/>
          </a:xfrm>
          <a:prstGeom prst="roundRect">
            <a:avLst>
              <a:gd name="adj" fmla="val 16667"/>
            </a:avLst>
          </a:prstGeom>
          <a:noFill/>
          <a:ln w="28575" algn="ctr">
            <a:solidFill>
              <a:schemeClr val="accent4"/>
            </a:solidFill>
            <a:round/>
            <a:headEnd/>
            <a:tailEnd/>
          </a:ln>
          <a:effectLst>
            <a:prstShdw prst="shdw17" dist="17961" dir="2700000">
              <a:srgbClr val="0000CC">
                <a:gamma/>
                <a:shade val="60000"/>
                <a:invGamma/>
              </a:srgbClr>
            </a:prstShdw>
          </a:effectLst>
        </p:spPr>
        <p:txBody>
          <a:bodyPr wrap="none" anchor="ctr"/>
          <a:lstStyle/>
          <a:p>
            <a:pPr marL="342900" indent="-342900" algn="ctr">
              <a:lnSpc>
                <a:spcPct val="75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  <a:defRPr/>
            </a:pPr>
            <a:endParaRPr lang="ru-RU" sz="1400" u="sng" dirty="0">
              <a:latin typeface="Arial" pitchFamily="34" charset="0"/>
            </a:endParaRPr>
          </a:p>
          <a:p>
            <a:pPr marL="342900" indent="-342900" algn="ctr">
              <a:defRPr/>
            </a:pPr>
            <a:endParaRPr lang="ru-RU" dirty="0"/>
          </a:p>
          <a:p>
            <a:pPr marL="342900" indent="-342900" algn="ctr">
              <a:defRPr/>
            </a:pPr>
            <a:endParaRPr lang="ru-RU" dirty="0"/>
          </a:p>
          <a:p>
            <a:pPr marL="342900" indent="-342900" algn="ctr">
              <a:defRPr/>
            </a:pPr>
            <a:endParaRPr lang="ru-RU" dirty="0"/>
          </a:p>
          <a:p>
            <a:pPr marL="342900" indent="-342900" algn="ctr">
              <a:defRPr/>
            </a:pPr>
            <a:endParaRPr lang="ru-RU" sz="1200" dirty="0">
              <a:solidFill>
                <a:schemeClr val="bg2">
                  <a:lumMod val="75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</a:endParaRPr>
          </a:p>
          <a:p>
            <a:pPr marL="342900" indent="-342900" algn="ctr">
              <a:defRPr/>
            </a:pPr>
            <a:endParaRPr lang="ru-RU" sz="1200" dirty="0">
              <a:solidFill>
                <a:schemeClr val="bg2">
                  <a:lumMod val="75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</a:endParaRPr>
          </a:p>
          <a:p>
            <a:pPr marL="342900" indent="-342900" algn="ctr">
              <a:defRPr/>
            </a:pPr>
            <a:endParaRPr lang="ru-RU" sz="1200" dirty="0">
              <a:solidFill>
                <a:schemeClr val="bg2">
                  <a:lumMod val="75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</a:endParaRPr>
          </a:p>
          <a:p>
            <a:pPr marL="342900" indent="-342900" algn="ctr">
              <a:defRPr/>
            </a:pPr>
            <a:endParaRPr lang="ru-RU" sz="1200" dirty="0">
              <a:solidFill>
                <a:schemeClr val="bg2">
                  <a:lumMod val="75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</a:endParaRPr>
          </a:p>
          <a:p>
            <a:pPr marL="342900" indent="-342900" algn="ctr">
              <a:defRPr/>
            </a:pPr>
            <a:r>
              <a:rPr lang="ru-RU" sz="1200" dirty="0">
                <a:solidFill>
                  <a:schemeClr val="bg2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Программа</a:t>
            </a:r>
          </a:p>
          <a:p>
            <a:pPr marL="342900" indent="-342900" algn="ctr">
              <a:defRPr/>
            </a:pPr>
            <a:r>
              <a:rPr lang="ru-RU" sz="1200" dirty="0" err="1">
                <a:solidFill>
                  <a:schemeClr val="bg2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формиро</a:t>
            </a:r>
            <a:r>
              <a:rPr lang="ru-RU" sz="1200" dirty="0">
                <a:solidFill>
                  <a:schemeClr val="bg2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-</a:t>
            </a:r>
          </a:p>
          <a:p>
            <a:pPr marL="342900" indent="-342900" algn="ctr">
              <a:defRPr/>
            </a:pPr>
            <a:r>
              <a:rPr lang="ru-RU" sz="1200" dirty="0" err="1">
                <a:solidFill>
                  <a:schemeClr val="bg2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вания</a:t>
            </a:r>
            <a:endParaRPr lang="ru-RU" sz="1200" dirty="0">
              <a:solidFill>
                <a:schemeClr val="bg2">
                  <a:lumMod val="75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</a:endParaRPr>
          </a:p>
          <a:p>
            <a:pPr marL="342900" indent="-342900" algn="ctr">
              <a:defRPr/>
            </a:pPr>
            <a:r>
              <a:rPr lang="ru-RU" sz="1200" dirty="0">
                <a:solidFill>
                  <a:schemeClr val="bg2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УУД</a:t>
            </a:r>
          </a:p>
          <a:p>
            <a:pPr marL="342900" indent="-342900" algn="ctr">
              <a:lnSpc>
                <a:spcPct val="80000"/>
              </a:lnSpc>
              <a:spcBef>
                <a:spcPct val="20000"/>
              </a:spcBef>
              <a:defRPr/>
            </a:pPr>
            <a:endParaRPr lang="ru-RU" sz="1400" u="sng" dirty="0"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</a:endParaRPr>
          </a:p>
          <a:p>
            <a:pPr marL="342900" indent="-342900" algn="ctr">
              <a:lnSpc>
                <a:spcPct val="75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  <a:defRPr/>
            </a:pPr>
            <a:endParaRPr lang="ru-RU" sz="2000" u="sng" dirty="0">
              <a:latin typeface="Arial" pitchFamily="34" charset="0"/>
            </a:endParaRPr>
          </a:p>
          <a:p>
            <a:pPr marL="342900" indent="-342900" algn="ctr">
              <a:lnSpc>
                <a:spcPct val="75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  <a:defRPr/>
            </a:pPr>
            <a:endParaRPr lang="ru-RU" sz="2000" dirty="0">
              <a:latin typeface="Arial" pitchFamily="34" charset="0"/>
            </a:endParaRPr>
          </a:p>
          <a:p>
            <a:pPr marL="342900" indent="-342900" algn="ctr">
              <a:lnSpc>
                <a:spcPct val="75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  <a:defRPr/>
            </a:pPr>
            <a:endParaRPr lang="ru-RU" sz="2000" dirty="0">
              <a:latin typeface="Arial" pitchFamily="34" charset="0"/>
            </a:endParaRPr>
          </a:p>
          <a:p>
            <a:pPr marL="342900" indent="-342900" algn="ctr">
              <a:lnSpc>
                <a:spcPct val="75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  <a:defRPr/>
            </a:pPr>
            <a:endParaRPr lang="ru-RU" sz="2000" dirty="0">
              <a:latin typeface="Arial" pitchFamily="34" charset="0"/>
            </a:endParaRPr>
          </a:p>
          <a:p>
            <a:pPr marL="342900" indent="-342900" algn="ctr">
              <a:lnSpc>
                <a:spcPct val="75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  <a:defRPr/>
            </a:pPr>
            <a:endParaRPr lang="ru-RU" sz="2000" dirty="0">
              <a:latin typeface="Arial" pitchFamily="34" charset="0"/>
            </a:endParaRPr>
          </a:p>
          <a:p>
            <a:pPr marL="342900" indent="-342900" algn="ctr">
              <a:lnSpc>
                <a:spcPct val="75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  <a:defRPr/>
            </a:pPr>
            <a:endParaRPr lang="ru-RU" sz="2000" dirty="0">
              <a:latin typeface="Arial" pitchFamily="34" charset="0"/>
            </a:endParaRPr>
          </a:p>
        </p:txBody>
      </p:sp>
      <p:sp>
        <p:nvSpPr>
          <p:cNvPr id="62497" name="AutoShape 8"/>
          <p:cNvSpPr>
            <a:spLocks noChangeArrowheads="1"/>
          </p:cNvSpPr>
          <p:nvPr/>
        </p:nvSpPr>
        <p:spPr bwMode="auto">
          <a:xfrm>
            <a:off x="928688" y="1928813"/>
            <a:ext cx="928687" cy="1714500"/>
          </a:xfrm>
          <a:prstGeom prst="roundRect">
            <a:avLst>
              <a:gd name="adj" fmla="val 16667"/>
            </a:avLst>
          </a:prstGeom>
          <a:noFill/>
          <a:ln w="28575" algn="ctr">
            <a:solidFill>
              <a:schemeClr val="accent4"/>
            </a:solidFill>
            <a:round/>
            <a:headEnd/>
            <a:tailEnd/>
          </a:ln>
          <a:effectLst>
            <a:prstShdw prst="shdw17" dist="17961" dir="2700000">
              <a:srgbClr val="0000CC">
                <a:gamma/>
                <a:shade val="60000"/>
                <a:invGamma/>
              </a:srgbClr>
            </a:prstShdw>
          </a:effectLst>
        </p:spPr>
        <p:txBody>
          <a:bodyPr wrap="none" anchor="ctr"/>
          <a:lstStyle/>
          <a:p>
            <a:pPr marL="342900" indent="-342900" algn="ctr">
              <a:lnSpc>
                <a:spcPct val="75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  <a:defRPr/>
            </a:pPr>
            <a:endParaRPr lang="ru-RU" dirty="0"/>
          </a:p>
          <a:p>
            <a:pPr marL="342900" indent="-342900" algn="ctr">
              <a:defRPr/>
            </a:pPr>
            <a:r>
              <a:rPr lang="ru-RU" sz="1200" dirty="0">
                <a:solidFill>
                  <a:schemeClr val="bg2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Программа</a:t>
            </a:r>
          </a:p>
          <a:p>
            <a:pPr marL="342900" indent="-342900" algn="ctr">
              <a:defRPr/>
            </a:pPr>
            <a:r>
              <a:rPr lang="ru-RU" sz="1200" dirty="0">
                <a:solidFill>
                  <a:schemeClr val="bg2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духовно-</a:t>
            </a:r>
          </a:p>
          <a:p>
            <a:pPr marL="342900" indent="-342900" algn="ctr">
              <a:defRPr/>
            </a:pPr>
            <a:r>
              <a:rPr lang="ru-RU" sz="1200" dirty="0">
                <a:solidFill>
                  <a:schemeClr val="bg2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нравственного</a:t>
            </a:r>
          </a:p>
          <a:p>
            <a:pPr marL="342900" indent="-342900" algn="ctr">
              <a:defRPr/>
            </a:pPr>
            <a:r>
              <a:rPr lang="ru-RU" sz="1200" dirty="0">
                <a:solidFill>
                  <a:schemeClr val="bg2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развития </a:t>
            </a:r>
          </a:p>
          <a:p>
            <a:pPr marL="342900" indent="-342900" algn="ctr">
              <a:defRPr/>
            </a:pPr>
            <a:r>
              <a:rPr lang="ru-RU" sz="1200" dirty="0">
                <a:solidFill>
                  <a:schemeClr val="bg2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и </a:t>
            </a:r>
          </a:p>
          <a:p>
            <a:pPr marL="342900" indent="-342900" algn="ctr">
              <a:defRPr/>
            </a:pPr>
            <a:r>
              <a:rPr lang="ru-RU" sz="1200" dirty="0">
                <a:solidFill>
                  <a:schemeClr val="bg2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воспитания</a:t>
            </a:r>
          </a:p>
          <a:p>
            <a:pPr marL="342900" indent="-342900" algn="ctr">
              <a:defRPr/>
            </a:pPr>
            <a:endParaRPr lang="ru-RU" sz="12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2498" name="AutoShape 8"/>
          <p:cNvSpPr>
            <a:spLocks noChangeArrowheads="1"/>
          </p:cNvSpPr>
          <p:nvPr/>
        </p:nvSpPr>
        <p:spPr bwMode="auto">
          <a:xfrm>
            <a:off x="4929188" y="1928813"/>
            <a:ext cx="1071562" cy="1785937"/>
          </a:xfrm>
          <a:prstGeom prst="roundRect">
            <a:avLst>
              <a:gd name="adj" fmla="val 16667"/>
            </a:avLst>
          </a:prstGeom>
          <a:noFill/>
          <a:ln w="28575" algn="ctr">
            <a:solidFill>
              <a:schemeClr val="accent4"/>
            </a:solidFill>
            <a:round/>
            <a:headEnd/>
            <a:tailEnd/>
          </a:ln>
          <a:effectLst>
            <a:prstShdw prst="shdw17" dist="17961" dir="2700000">
              <a:srgbClr val="0000CC">
                <a:gamma/>
                <a:shade val="60000"/>
                <a:invGamma/>
              </a:srgbClr>
            </a:prstShdw>
          </a:effectLst>
        </p:spPr>
        <p:txBody>
          <a:bodyPr wrap="none" anchor="ctr"/>
          <a:lstStyle/>
          <a:p>
            <a:pPr marL="342900" indent="-342900" algn="ctr">
              <a:lnSpc>
                <a:spcPct val="75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  <a:defRPr/>
            </a:pPr>
            <a:endParaRPr lang="ru-RU" dirty="0"/>
          </a:p>
          <a:p>
            <a:pPr marL="342900" indent="-342900" algn="ctr">
              <a:defRPr/>
            </a:pPr>
            <a:r>
              <a:rPr lang="ru-RU" sz="1200" dirty="0">
                <a:solidFill>
                  <a:schemeClr val="bg2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Программы</a:t>
            </a:r>
          </a:p>
          <a:p>
            <a:pPr marL="342900" indent="-342900" algn="ctr">
              <a:defRPr/>
            </a:pPr>
            <a:r>
              <a:rPr lang="ru-RU" sz="1200" dirty="0">
                <a:solidFill>
                  <a:schemeClr val="bg2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по</a:t>
            </a:r>
          </a:p>
          <a:p>
            <a:pPr marL="342900" indent="-342900" algn="ctr">
              <a:defRPr/>
            </a:pPr>
            <a:r>
              <a:rPr lang="ru-RU" sz="1200" dirty="0">
                <a:solidFill>
                  <a:schemeClr val="bg2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предметам</a:t>
            </a:r>
          </a:p>
          <a:p>
            <a:pPr marL="342900" indent="-342900" algn="ctr">
              <a:lnSpc>
                <a:spcPct val="80000"/>
              </a:lnSpc>
              <a:spcBef>
                <a:spcPct val="20000"/>
              </a:spcBef>
              <a:defRPr/>
            </a:pPr>
            <a:endParaRPr lang="ru-RU" sz="2000" dirty="0"/>
          </a:p>
          <a:p>
            <a:pPr marL="342900" indent="-342900" algn="ctr">
              <a:lnSpc>
                <a:spcPct val="75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  <a:defRPr/>
            </a:pPr>
            <a:endParaRPr lang="ru-RU" sz="2000" dirty="0"/>
          </a:p>
        </p:txBody>
      </p:sp>
      <p:sp>
        <p:nvSpPr>
          <p:cNvPr id="62499" name="AutoShape 8"/>
          <p:cNvSpPr>
            <a:spLocks noChangeArrowheads="1"/>
          </p:cNvSpPr>
          <p:nvPr/>
        </p:nvSpPr>
        <p:spPr bwMode="auto">
          <a:xfrm>
            <a:off x="7000875" y="1928813"/>
            <a:ext cx="1071563" cy="1785937"/>
          </a:xfrm>
          <a:prstGeom prst="roundRect">
            <a:avLst>
              <a:gd name="adj" fmla="val 16667"/>
            </a:avLst>
          </a:prstGeom>
          <a:noFill/>
          <a:ln w="28575" algn="ctr">
            <a:solidFill>
              <a:schemeClr val="accent4"/>
            </a:solidFill>
            <a:round/>
            <a:headEnd/>
            <a:tailEnd/>
          </a:ln>
          <a:effectLst>
            <a:prstShdw prst="shdw17" dist="17961" dir="2700000">
              <a:srgbClr val="0000CC">
                <a:gamma/>
                <a:shade val="60000"/>
                <a:invGamma/>
              </a:srgbClr>
            </a:prstShdw>
          </a:effectLst>
        </p:spPr>
        <p:txBody>
          <a:bodyPr wrap="none" anchor="ctr"/>
          <a:lstStyle/>
          <a:p>
            <a:pPr marL="342900" indent="-342900" algn="ctr">
              <a:lnSpc>
                <a:spcPct val="75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  <a:defRPr/>
            </a:pPr>
            <a:endParaRPr lang="ru-RU" dirty="0"/>
          </a:p>
          <a:p>
            <a:pPr marL="342900" indent="-342900" algn="ctr">
              <a:defRPr/>
            </a:pPr>
            <a:r>
              <a:rPr lang="ru-RU" sz="1200" dirty="0">
                <a:solidFill>
                  <a:schemeClr val="bg2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Программа </a:t>
            </a:r>
          </a:p>
          <a:p>
            <a:pPr marL="342900" indent="-342900" algn="ctr">
              <a:defRPr/>
            </a:pPr>
            <a:r>
              <a:rPr lang="ru-RU" sz="1200" dirty="0">
                <a:solidFill>
                  <a:schemeClr val="bg2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(специальной )</a:t>
            </a:r>
          </a:p>
          <a:p>
            <a:pPr marL="342900" indent="-342900" algn="ctr">
              <a:defRPr/>
            </a:pPr>
            <a:r>
              <a:rPr lang="ru-RU" sz="1200" dirty="0">
                <a:solidFill>
                  <a:schemeClr val="bg2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коррекционной</a:t>
            </a:r>
          </a:p>
          <a:p>
            <a:pPr marL="342900" indent="-342900" algn="ctr">
              <a:defRPr/>
            </a:pPr>
            <a:r>
              <a:rPr lang="ru-RU" sz="1200" dirty="0">
                <a:solidFill>
                  <a:schemeClr val="bg2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работы</a:t>
            </a:r>
            <a:endParaRPr lang="ru-RU" sz="2000" dirty="0">
              <a:solidFill>
                <a:schemeClr val="bg2">
                  <a:lumMod val="75000"/>
                </a:schemeClr>
              </a:solidFill>
            </a:endParaRPr>
          </a:p>
          <a:p>
            <a:pPr marL="342900" indent="-342900" algn="ctr">
              <a:lnSpc>
                <a:spcPct val="75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  <a:defRPr/>
            </a:pPr>
            <a:endParaRPr lang="ru-RU" sz="2000" dirty="0"/>
          </a:p>
        </p:txBody>
      </p:sp>
      <p:sp>
        <p:nvSpPr>
          <p:cNvPr id="62510" name="AutoShape 8"/>
          <p:cNvSpPr>
            <a:spLocks noChangeArrowheads="1"/>
          </p:cNvSpPr>
          <p:nvPr/>
        </p:nvSpPr>
        <p:spPr bwMode="auto">
          <a:xfrm>
            <a:off x="8143875" y="1928813"/>
            <a:ext cx="1000125" cy="1785937"/>
          </a:xfrm>
          <a:prstGeom prst="roundRect">
            <a:avLst>
              <a:gd name="adj" fmla="val 16667"/>
            </a:avLst>
          </a:prstGeom>
          <a:noFill/>
          <a:ln w="28575" algn="ctr">
            <a:solidFill>
              <a:schemeClr val="accent4"/>
            </a:solidFill>
            <a:round/>
            <a:headEnd/>
            <a:tailEnd/>
          </a:ln>
          <a:effectLst>
            <a:prstShdw prst="shdw17" dist="17961" dir="2700000">
              <a:srgbClr val="0000CC">
                <a:gamma/>
                <a:shade val="60000"/>
                <a:invGamma/>
              </a:srgbClr>
            </a:prstShdw>
          </a:effectLst>
        </p:spPr>
        <p:txBody>
          <a:bodyPr wrap="none" anchor="ctr"/>
          <a:lstStyle/>
          <a:p>
            <a:pPr marL="342900" indent="-342900" algn="ctr">
              <a:lnSpc>
                <a:spcPct val="75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  <a:defRPr/>
            </a:pPr>
            <a:endParaRPr lang="ru-RU" sz="1400" u="sng" dirty="0">
              <a:latin typeface="Arial" pitchFamily="34" charset="0"/>
            </a:endParaRPr>
          </a:p>
          <a:p>
            <a:pPr marL="342900" indent="-342900" algn="ctr">
              <a:defRPr/>
            </a:pPr>
            <a:endParaRPr lang="ru-RU" dirty="0"/>
          </a:p>
          <a:p>
            <a:pPr marL="342900" indent="-342900" algn="ctr">
              <a:defRPr/>
            </a:pPr>
            <a:endParaRPr lang="ru-RU" dirty="0"/>
          </a:p>
          <a:p>
            <a:pPr marL="342900" indent="-342900" algn="ctr">
              <a:defRPr/>
            </a:pPr>
            <a:endParaRPr lang="ru-RU" dirty="0"/>
          </a:p>
          <a:p>
            <a:pPr marL="342900" indent="-342900" algn="ctr">
              <a:defRPr/>
            </a:pPr>
            <a:r>
              <a:rPr lang="ru-RU" sz="1200" dirty="0">
                <a:solidFill>
                  <a:schemeClr val="bg2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Система</a:t>
            </a:r>
          </a:p>
          <a:p>
            <a:pPr marL="342900" indent="-342900" algn="ctr">
              <a:defRPr/>
            </a:pPr>
            <a:r>
              <a:rPr lang="ru-RU" sz="1200" dirty="0">
                <a:solidFill>
                  <a:schemeClr val="bg2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оценки</a:t>
            </a:r>
          </a:p>
          <a:p>
            <a:pPr marL="342900" indent="-342900" algn="ctr">
              <a:lnSpc>
                <a:spcPct val="80000"/>
              </a:lnSpc>
              <a:spcBef>
                <a:spcPct val="20000"/>
              </a:spcBef>
              <a:defRPr/>
            </a:pPr>
            <a:endParaRPr lang="ru-RU" sz="1400" u="sng" dirty="0"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</a:endParaRPr>
          </a:p>
          <a:p>
            <a:pPr marL="342900" indent="-342900" algn="ctr">
              <a:lnSpc>
                <a:spcPct val="75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  <a:defRPr/>
            </a:pPr>
            <a:endParaRPr lang="ru-RU" sz="2000" u="sng" dirty="0">
              <a:latin typeface="Arial" pitchFamily="34" charset="0"/>
            </a:endParaRPr>
          </a:p>
          <a:p>
            <a:pPr marL="342900" indent="-342900" algn="ctr">
              <a:lnSpc>
                <a:spcPct val="75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  <a:defRPr/>
            </a:pPr>
            <a:endParaRPr lang="ru-RU" sz="2000" dirty="0">
              <a:latin typeface="Arial" pitchFamily="34" charset="0"/>
            </a:endParaRPr>
          </a:p>
          <a:p>
            <a:pPr marL="342900" indent="-342900" algn="ctr">
              <a:lnSpc>
                <a:spcPct val="75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  <a:defRPr/>
            </a:pPr>
            <a:endParaRPr lang="ru-RU" sz="2000" dirty="0">
              <a:latin typeface="Arial" pitchFamily="34" charset="0"/>
            </a:endParaRPr>
          </a:p>
          <a:p>
            <a:pPr marL="342900" indent="-342900" algn="ctr">
              <a:lnSpc>
                <a:spcPct val="75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  <a:defRPr/>
            </a:pPr>
            <a:endParaRPr lang="ru-RU" sz="2000" dirty="0">
              <a:latin typeface="Arial" pitchFamily="34" charset="0"/>
            </a:endParaRPr>
          </a:p>
          <a:p>
            <a:pPr marL="342900" indent="-342900" algn="ctr">
              <a:lnSpc>
                <a:spcPct val="75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  <a:defRPr/>
            </a:pPr>
            <a:endParaRPr lang="ru-RU" sz="2000" dirty="0">
              <a:latin typeface="Arial" pitchFamily="34" charset="0"/>
            </a:endParaRPr>
          </a:p>
          <a:p>
            <a:pPr marL="342900" indent="-342900" algn="ctr">
              <a:lnSpc>
                <a:spcPct val="75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  <a:defRPr/>
            </a:pPr>
            <a:endParaRPr lang="ru-RU" sz="2000" dirty="0">
              <a:latin typeface="Arial" pitchFamily="34" charset="0"/>
            </a:endParaRPr>
          </a:p>
        </p:txBody>
      </p:sp>
      <p:sp>
        <p:nvSpPr>
          <p:cNvPr id="2" name="AutoShape 8"/>
          <p:cNvSpPr>
            <a:spLocks noChangeArrowheads="1"/>
          </p:cNvSpPr>
          <p:nvPr/>
        </p:nvSpPr>
        <p:spPr bwMode="auto">
          <a:xfrm>
            <a:off x="357188" y="4714875"/>
            <a:ext cx="1727200" cy="1143000"/>
          </a:xfrm>
          <a:prstGeom prst="roundRect">
            <a:avLst>
              <a:gd name="adj" fmla="val 16667"/>
            </a:avLst>
          </a:prstGeom>
          <a:noFill/>
          <a:ln w="28575" algn="ctr">
            <a:solidFill>
              <a:schemeClr val="accent4"/>
            </a:solidFill>
            <a:round/>
            <a:headEnd/>
            <a:tailEnd/>
          </a:ln>
          <a:effectLst>
            <a:prstShdw prst="shdw17" dist="17961" dir="2700000">
              <a:srgbClr val="0000CC">
                <a:gamma/>
                <a:shade val="60000"/>
                <a:invGamma/>
              </a:srgbClr>
            </a:prstShdw>
          </a:effectLst>
        </p:spPr>
        <p:txBody>
          <a:bodyPr wrap="none" anchor="ctr"/>
          <a:lstStyle/>
          <a:p>
            <a:pPr marL="342900" indent="-342900" algn="ctr">
              <a:lnSpc>
                <a:spcPct val="75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  <a:defRPr/>
            </a:pPr>
            <a:endParaRPr lang="ru-RU" dirty="0"/>
          </a:p>
          <a:p>
            <a:pPr marL="342900" indent="-342900" algn="ctr">
              <a:defRPr/>
            </a:pPr>
            <a:endParaRPr lang="ru-RU" sz="12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342900" indent="-342900" algn="ctr">
              <a:defRPr/>
            </a:pPr>
            <a:endParaRPr lang="ru-RU" sz="1200" dirty="0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342900" indent="-342900" algn="ctr">
              <a:defRPr/>
            </a:pPr>
            <a:r>
              <a:rPr lang="ru-RU" sz="1200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Программа</a:t>
            </a:r>
          </a:p>
          <a:p>
            <a:pPr marL="342900" indent="-342900" algn="ctr">
              <a:defRPr/>
            </a:pPr>
            <a:r>
              <a:rPr lang="ru-RU" sz="1200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профессиональной</a:t>
            </a:r>
          </a:p>
          <a:p>
            <a:pPr marL="342900" indent="-342900" algn="ctr">
              <a:defRPr/>
            </a:pPr>
            <a:r>
              <a:rPr lang="ru-RU" sz="1200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ориентации </a:t>
            </a:r>
          </a:p>
          <a:p>
            <a:pPr marL="342900" indent="-342900" algn="ctr">
              <a:defRPr/>
            </a:pPr>
            <a:r>
              <a:rPr lang="ru-RU" sz="1200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обучающихся</a:t>
            </a:r>
          </a:p>
          <a:p>
            <a:pPr marL="342900" indent="-342900" algn="ctr">
              <a:defRPr/>
            </a:pPr>
            <a:endParaRPr lang="ru-RU" sz="2000" dirty="0">
              <a:solidFill>
                <a:srgbClr val="D02800"/>
              </a:solidFill>
            </a:endParaRPr>
          </a:p>
          <a:p>
            <a:pPr marL="342900" indent="-342900" algn="ctr">
              <a:lnSpc>
                <a:spcPct val="75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  <a:defRPr/>
            </a:pPr>
            <a:endParaRPr lang="ru-RU" sz="2000" dirty="0"/>
          </a:p>
          <a:p>
            <a:pPr marL="342900" indent="-342900" algn="ctr">
              <a:lnSpc>
                <a:spcPct val="75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  <a:defRPr/>
            </a:pPr>
            <a:endParaRPr lang="ru-RU" sz="2000" dirty="0"/>
          </a:p>
        </p:txBody>
      </p:sp>
      <p:sp>
        <p:nvSpPr>
          <p:cNvPr id="41987" name="AutoShape 26"/>
          <p:cNvSpPr>
            <a:spLocks noChangeArrowheads="1"/>
          </p:cNvSpPr>
          <p:nvPr/>
        </p:nvSpPr>
        <p:spPr bwMode="auto">
          <a:xfrm>
            <a:off x="501650" y="1196975"/>
            <a:ext cx="8318500" cy="431800"/>
          </a:xfrm>
          <a:prstGeom prst="roundRect">
            <a:avLst>
              <a:gd name="adj" fmla="val 16667"/>
            </a:avLst>
          </a:prstGeom>
          <a:noFill/>
          <a:ln w="28575">
            <a:solidFill>
              <a:schemeClr val="accent4"/>
            </a:solidFill>
            <a:round/>
            <a:headEnd/>
            <a:tailEnd/>
          </a:ln>
          <a:effectLst>
            <a:prstShdw prst="shdw17" dist="17961" dir="2700000">
              <a:srgbClr val="00007A"/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2800" dirty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Начальная школа</a:t>
            </a:r>
          </a:p>
        </p:txBody>
      </p:sp>
      <p:sp>
        <p:nvSpPr>
          <p:cNvPr id="3" name="AutoShape 26"/>
          <p:cNvSpPr>
            <a:spLocks noChangeArrowheads="1"/>
          </p:cNvSpPr>
          <p:nvPr/>
        </p:nvSpPr>
        <p:spPr bwMode="auto">
          <a:xfrm>
            <a:off x="214313" y="3857625"/>
            <a:ext cx="8642350" cy="642938"/>
          </a:xfrm>
          <a:prstGeom prst="roundRect">
            <a:avLst>
              <a:gd name="adj" fmla="val 16667"/>
            </a:avLst>
          </a:prstGeom>
          <a:noFill/>
          <a:ln w="28575">
            <a:solidFill>
              <a:schemeClr val="accent4"/>
            </a:solidFill>
            <a:round/>
            <a:headEnd/>
            <a:tailEnd/>
          </a:ln>
          <a:effectLst>
            <a:prstShdw prst="shdw17" dist="17961" dir="2700000">
              <a:srgbClr val="00007A"/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2800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Основная школа </a:t>
            </a:r>
            <a:r>
              <a:rPr lang="ru-RU" sz="28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(дополнена разделами</a:t>
            </a:r>
            <a:r>
              <a:rPr lang="ru-RU" dirty="0">
                <a:solidFill>
                  <a:srgbClr val="000000"/>
                </a:solidFill>
                <a:latin typeface="Lucida Sans Unicode" pitchFamily="34" charset="0"/>
                <a:cs typeface="Tahoma" pitchFamily="34" charset="0"/>
              </a:rPr>
              <a:t>)</a:t>
            </a:r>
          </a:p>
        </p:txBody>
      </p:sp>
      <p:sp>
        <p:nvSpPr>
          <p:cNvPr id="4" name="AutoShape 8"/>
          <p:cNvSpPr>
            <a:spLocks noChangeArrowheads="1"/>
          </p:cNvSpPr>
          <p:nvPr/>
        </p:nvSpPr>
        <p:spPr bwMode="auto">
          <a:xfrm>
            <a:off x="2428875" y="4714875"/>
            <a:ext cx="1857375" cy="1214438"/>
          </a:xfrm>
          <a:prstGeom prst="roundRect">
            <a:avLst>
              <a:gd name="adj" fmla="val 16667"/>
            </a:avLst>
          </a:prstGeom>
          <a:noFill/>
          <a:ln w="28575" algn="ctr">
            <a:solidFill>
              <a:schemeClr val="accent4"/>
            </a:solidFill>
            <a:round/>
            <a:headEnd/>
            <a:tailEnd/>
          </a:ln>
          <a:effectLst>
            <a:prstShdw prst="shdw17" dist="17961" dir="2700000">
              <a:srgbClr val="0000CC">
                <a:gamma/>
                <a:shade val="60000"/>
                <a:invGamma/>
              </a:srgbClr>
            </a:prstShdw>
          </a:effectLst>
        </p:spPr>
        <p:txBody>
          <a:bodyPr wrap="none" anchor="ctr"/>
          <a:lstStyle/>
          <a:p>
            <a:pPr marL="342900" indent="-342900" algn="ctr">
              <a:lnSpc>
                <a:spcPct val="75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  <a:defRPr/>
            </a:pPr>
            <a:endParaRPr lang="ru-RU" dirty="0"/>
          </a:p>
          <a:p>
            <a:pPr marL="342900" indent="-342900" algn="ctr">
              <a:defRPr/>
            </a:pPr>
            <a:endParaRPr lang="ru-RU" sz="1200" dirty="0">
              <a:solidFill>
                <a:srgbClr val="D028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342900" indent="-342900" algn="ctr">
              <a:defRPr/>
            </a:pPr>
            <a:r>
              <a:rPr lang="ru-RU" sz="1200" dirty="0">
                <a:solidFill>
                  <a:srgbClr val="D028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Программа</a:t>
            </a:r>
          </a:p>
          <a:p>
            <a:pPr marL="342900" indent="-342900" algn="ctr">
              <a:defRPr/>
            </a:pPr>
            <a:r>
              <a:rPr lang="ru-RU" sz="1200" dirty="0" err="1">
                <a:solidFill>
                  <a:srgbClr val="D028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формиро</a:t>
            </a:r>
            <a:r>
              <a:rPr lang="ru-RU" sz="1200" dirty="0">
                <a:solidFill>
                  <a:srgbClr val="D028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-</a:t>
            </a:r>
          </a:p>
          <a:p>
            <a:pPr marL="342900" indent="-342900" algn="ctr">
              <a:defRPr/>
            </a:pPr>
            <a:r>
              <a:rPr lang="ru-RU" sz="1200" dirty="0" err="1">
                <a:solidFill>
                  <a:srgbClr val="D028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вания</a:t>
            </a:r>
            <a:r>
              <a:rPr lang="ru-RU" sz="1200" dirty="0">
                <a:solidFill>
                  <a:srgbClr val="D028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и развития</a:t>
            </a:r>
          </a:p>
          <a:p>
            <a:pPr marL="342900" indent="-342900" algn="ctr">
              <a:defRPr/>
            </a:pPr>
            <a:r>
              <a:rPr lang="ru-RU" sz="1200" dirty="0" err="1">
                <a:solidFill>
                  <a:srgbClr val="D028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ИКТ-компетентности</a:t>
            </a:r>
            <a:endParaRPr lang="ru-RU" sz="1200" dirty="0">
              <a:solidFill>
                <a:srgbClr val="D028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342900" indent="-342900" algn="ctr">
              <a:defRPr/>
            </a:pPr>
            <a:r>
              <a:rPr lang="ru-RU" sz="1200" dirty="0">
                <a:solidFill>
                  <a:srgbClr val="D028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обучающихся</a:t>
            </a:r>
            <a:endParaRPr lang="ru-RU" sz="2000" dirty="0">
              <a:solidFill>
                <a:srgbClr val="D02800"/>
              </a:solidFill>
            </a:endParaRPr>
          </a:p>
          <a:p>
            <a:pPr marL="342900" indent="-342900" algn="ctr">
              <a:lnSpc>
                <a:spcPct val="75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  <a:defRPr/>
            </a:pPr>
            <a:endParaRPr lang="ru-RU" sz="2000" dirty="0"/>
          </a:p>
          <a:p>
            <a:pPr marL="342900" indent="-342900" algn="ctr">
              <a:lnSpc>
                <a:spcPct val="75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  <a:defRPr/>
            </a:pPr>
            <a:endParaRPr lang="ru-RU" sz="2000" dirty="0"/>
          </a:p>
        </p:txBody>
      </p:sp>
      <p:sp>
        <p:nvSpPr>
          <p:cNvPr id="5" name="AutoShape 8"/>
          <p:cNvSpPr>
            <a:spLocks noChangeArrowheads="1"/>
          </p:cNvSpPr>
          <p:nvPr/>
        </p:nvSpPr>
        <p:spPr bwMode="auto">
          <a:xfrm>
            <a:off x="4427538" y="4714875"/>
            <a:ext cx="2016125" cy="1214438"/>
          </a:xfrm>
          <a:prstGeom prst="roundRect">
            <a:avLst>
              <a:gd name="adj" fmla="val 16667"/>
            </a:avLst>
          </a:prstGeom>
          <a:noFill/>
          <a:ln w="28575" algn="ctr">
            <a:solidFill>
              <a:schemeClr val="accent4"/>
            </a:solidFill>
            <a:round/>
            <a:headEnd/>
            <a:tailEnd/>
          </a:ln>
          <a:effectLst>
            <a:prstShdw prst="shdw17" dist="17961" dir="2700000">
              <a:srgbClr val="0000CC">
                <a:gamma/>
                <a:shade val="60000"/>
                <a:invGamma/>
              </a:srgbClr>
            </a:prstShdw>
          </a:effectLst>
        </p:spPr>
        <p:txBody>
          <a:bodyPr wrap="none" anchor="ctr"/>
          <a:lstStyle/>
          <a:p>
            <a:pPr marL="342900" indent="-342900" algn="ctr">
              <a:lnSpc>
                <a:spcPct val="75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  <a:defRPr/>
            </a:pPr>
            <a:endParaRPr lang="ru-RU" dirty="0"/>
          </a:p>
          <a:p>
            <a:pPr marL="342900" indent="-342900" algn="ctr">
              <a:defRPr/>
            </a:pPr>
            <a:endParaRPr lang="ru-RU" sz="1200" dirty="0">
              <a:solidFill>
                <a:srgbClr val="D028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342900" indent="-342900" algn="ctr">
              <a:defRPr/>
            </a:pPr>
            <a:r>
              <a:rPr lang="ru-RU" sz="1200" dirty="0">
                <a:solidFill>
                  <a:srgbClr val="D028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Программа</a:t>
            </a:r>
          </a:p>
          <a:p>
            <a:pPr marL="342900" indent="-342900" algn="ctr">
              <a:defRPr/>
            </a:pPr>
            <a:r>
              <a:rPr lang="ru-RU" sz="1200" dirty="0" err="1">
                <a:solidFill>
                  <a:srgbClr val="D028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учебно</a:t>
            </a:r>
            <a:r>
              <a:rPr lang="ru-RU" sz="1200" dirty="0">
                <a:solidFill>
                  <a:srgbClr val="D028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- исследовательской</a:t>
            </a:r>
          </a:p>
          <a:p>
            <a:pPr marL="342900" indent="-342900" algn="ctr">
              <a:defRPr/>
            </a:pPr>
            <a:r>
              <a:rPr lang="ru-RU" sz="1200" dirty="0">
                <a:solidFill>
                  <a:srgbClr val="D028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и проектной</a:t>
            </a:r>
          </a:p>
          <a:p>
            <a:pPr marL="342900" indent="-342900" algn="ctr">
              <a:defRPr/>
            </a:pPr>
            <a:r>
              <a:rPr lang="ru-RU" sz="1200" dirty="0">
                <a:solidFill>
                  <a:srgbClr val="D028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деятельности</a:t>
            </a:r>
            <a:endParaRPr lang="ru-RU" sz="2000" dirty="0">
              <a:solidFill>
                <a:srgbClr val="D02800"/>
              </a:solidFill>
            </a:endParaRPr>
          </a:p>
          <a:p>
            <a:pPr marL="342900" indent="-342900" algn="ctr">
              <a:lnSpc>
                <a:spcPct val="75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  <a:defRPr/>
            </a:pPr>
            <a:endParaRPr lang="ru-RU" sz="2000" dirty="0">
              <a:solidFill>
                <a:srgbClr val="D02800"/>
              </a:solidFill>
            </a:endParaRPr>
          </a:p>
          <a:p>
            <a:pPr marL="342900" indent="-342900" algn="ctr">
              <a:lnSpc>
                <a:spcPct val="75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  <a:defRPr/>
            </a:pPr>
            <a:endParaRPr lang="ru-RU" sz="2000" dirty="0">
              <a:solidFill>
                <a:srgbClr val="D02800"/>
              </a:solidFill>
            </a:endParaRPr>
          </a:p>
        </p:txBody>
      </p:sp>
      <p:sp>
        <p:nvSpPr>
          <p:cNvPr id="6" name="AutoShape 8"/>
          <p:cNvSpPr>
            <a:spLocks noChangeArrowheads="1"/>
          </p:cNvSpPr>
          <p:nvPr/>
        </p:nvSpPr>
        <p:spPr bwMode="auto">
          <a:xfrm>
            <a:off x="6643688" y="4714875"/>
            <a:ext cx="2000250" cy="1285875"/>
          </a:xfrm>
          <a:prstGeom prst="roundRect">
            <a:avLst>
              <a:gd name="adj" fmla="val 16667"/>
            </a:avLst>
          </a:prstGeom>
          <a:noFill/>
          <a:ln w="28575" algn="ctr">
            <a:solidFill>
              <a:schemeClr val="accent4"/>
            </a:solidFill>
            <a:round/>
            <a:headEnd/>
            <a:tailEnd/>
          </a:ln>
          <a:effectLst>
            <a:prstShdw prst="shdw17" dist="17961" dir="2700000">
              <a:srgbClr val="0000CC">
                <a:gamma/>
                <a:shade val="60000"/>
                <a:invGamma/>
              </a:srgbClr>
            </a:prstShdw>
          </a:effectLst>
        </p:spPr>
        <p:txBody>
          <a:bodyPr wrap="none" anchor="ctr"/>
          <a:lstStyle/>
          <a:p>
            <a:pPr marL="342900" indent="-342900" algn="ctr">
              <a:lnSpc>
                <a:spcPct val="75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  <a:defRPr/>
            </a:pPr>
            <a:endParaRPr lang="ru-RU" dirty="0"/>
          </a:p>
          <a:p>
            <a:pPr marL="342900" indent="-342900" algn="ctr">
              <a:defRPr/>
            </a:pPr>
            <a:endParaRPr lang="ru-RU" sz="1200" dirty="0">
              <a:solidFill>
                <a:srgbClr val="D028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342900" indent="-342900" algn="ctr">
              <a:defRPr/>
            </a:pPr>
            <a:r>
              <a:rPr lang="ru-RU" sz="1200" dirty="0">
                <a:solidFill>
                  <a:srgbClr val="D028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Программа</a:t>
            </a:r>
          </a:p>
          <a:p>
            <a:pPr marL="342900" indent="-342900" algn="ctr">
              <a:defRPr/>
            </a:pPr>
            <a:r>
              <a:rPr lang="ru-RU" sz="1200" dirty="0">
                <a:solidFill>
                  <a:srgbClr val="D028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социализации</a:t>
            </a:r>
          </a:p>
          <a:p>
            <a:pPr marL="342900" indent="-342900" algn="ctr">
              <a:defRPr/>
            </a:pPr>
            <a:r>
              <a:rPr lang="ru-RU" sz="1200" dirty="0">
                <a:solidFill>
                  <a:srgbClr val="D028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обучающихся</a:t>
            </a:r>
            <a:endParaRPr lang="ru-RU" sz="2000" dirty="0">
              <a:solidFill>
                <a:srgbClr val="D02800"/>
              </a:solidFill>
            </a:endParaRPr>
          </a:p>
          <a:p>
            <a:pPr marL="342900" indent="-342900" algn="ctr">
              <a:lnSpc>
                <a:spcPct val="75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  <a:defRPr/>
            </a:pPr>
            <a:endParaRPr lang="ru-RU" sz="2000" dirty="0">
              <a:solidFill>
                <a:srgbClr val="D02800"/>
              </a:solidFill>
            </a:endParaRPr>
          </a:p>
          <a:p>
            <a:pPr marL="342900" indent="-342900" algn="ctr">
              <a:lnSpc>
                <a:spcPct val="75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  <a:defRPr/>
            </a:pPr>
            <a:endParaRPr lang="ru-RU" sz="2000" dirty="0"/>
          </a:p>
        </p:txBody>
      </p:sp>
      <p:sp>
        <p:nvSpPr>
          <p:cNvPr id="17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188913"/>
            <a:ext cx="8820150" cy="287337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200" b="1" dirty="0" smtClean="0">
                <a:solidFill>
                  <a:schemeClr val="bg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dirty="0" smtClean="0">
                <a:solidFill>
                  <a:schemeClr val="bg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Требования к структуре ООП</a:t>
            </a:r>
            <a:endParaRPr lang="ru-RU" sz="3200" dirty="0" smtClean="0">
              <a:effectLst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2913063" y="2416175"/>
            <a:ext cx="2286000" cy="831850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 algn="ctr">
              <a:lnSpc>
                <a:spcPct val="75000"/>
              </a:lnSpc>
              <a:spcBef>
                <a:spcPct val="20000"/>
              </a:spcBef>
              <a:buClr>
                <a:srgbClr val="DEF5FA"/>
              </a:buClr>
              <a:buSzPct val="75000"/>
              <a:defRPr/>
            </a:pPr>
            <a:endParaRPr lang="ru-RU" dirty="0">
              <a:solidFill>
                <a:prstClr val="black"/>
              </a:solidFill>
            </a:endParaRPr>
          </a:p>
          <a:p>
            <a:pPr marL="342900" indent="-342900" algn="ctr">
              <a:defRPr/>
            </a:pPr>
            <a:endParaRPr lang="ru-RU" sz="1200" dirty="0">
              <a:solidFill>
                <a:prstClr val="black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342900" indent="-342900" algn="ctr">
              <a:defRPr/>
            </a:pPr>
            <a:endParaRPr lang="ru-RU" sz="1200" dirty="0">
              <a:solidFill>
                <a:prstClr val="black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2" name="AutoShape 8"/>
          <p:cNvSpPr>
            <a:spLocks noChangeArrowheads="1"/>
          </p:cNvSpPr>
          <p:nvPr/>
        </p:nvSpPr>
        <p:spPr bwMode="auto">
          <a:xfrm flipH="1">
            <a:off x="0" y="1928813"/>
            <a:ext cx="857250" cy="1785937"/>
          </a:xfrm>
          <a:prstGeom prst="roundRect">
            <a:avLst>
              <a:gd name="adj" fmla="val 16667"/>
            </a:avLst>
          </a:prstGeom>
          <a:noFill/>
          <a:ln w="28575" algn="ctr">
            <a:solidFill>
              <a:schemeClr val="accent4"/>
            </a:solidFill>
            <a:round/>
            <a:headEnd/>
            <a:tailEnd/>
          </a:ln>
          <a:effectLst>
            <a:prstShdw prst="shdw17" dist="17961" dir="2700000">
              <a:srgbClr val="0000CC">
                <a:gamma/>
                <a:shade val="60000"/>
                <a:invGamma/>
              </a:srgbClr>
            </a:prstShdw>
          </a:effectLst>
        </p:spPr>
        <p:txBody>
          <a:bodyPr wrap="none" anchor="ctr"/>
          <a:lstStyle/>
          <a:p>
            <a:pPr marL="342900" indent="-342900" algn="ctr">
              <a:lnSpc>
                <a:spcPct val="75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  <a:defRPr/>
            </a:pPr>
            <a:endParaRPr lang="ru-RU" sz="1400" u="sng" dirty="0">
              <a:latin typeface="Arial" pitchFamily="34" charset="0"/>
            </a:endParaRPr>
          </a:p>
          <a:p>
            <a:pPr marL="342900" indent="-342900" algn="ctr">
              <a:defRPr/>
            </a:pPr>
            <a:endParaRPr lang="ru-RU" dirty="0"/>
          </a:p>
          <a:p>
            <a:pPr marL="342900" indent="-342900" algn="ctr">
              <a:defRPr/>
            </a:pPr>
            <a:endParaRPr lang="ru-RU" dirty="0"/>
          </a:p>
          <a:p>
            <a:pPr marL="342900" indent="-342900" algn="ctr">
              <a:defRPr/>
            </a:pPr>
            <a:endParaRPr lang="ru-RU" dirty="0"/>
          </a:p>
          <a:p>
            <a:pPr marL="342900" indent="-342900" algn="ctr">
              <a:lnSpc>
                <a:spcPct val="80000"/>
              </a:lnSpc>
              <a:spcBef>
                <a:spcPct val="20000"/>
              </a:spcBef>
              <a:defRPr/>
            </a:pPr>
            <a:r>
              <a:rPr lang="ru-RU" sz="1200" dirty="0">
                <a:solidFill>
                  <a:schemeClr val="bg2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Поясни-</a:t>
            </a:r>
          </a:p>
          <a:p>
            <a:pPr marL="342900" indent="-342900" algn="ctr">
              <a:lnSpc>
                <a:spcPct val="80000"/>
              </a:lnSpc>
              <a:spcBef>
                <a:spcPct val="20000"/>
              </a:spcBef>
              <a:defRPr/>
            </a:pPr>
            <a:r>
              <a:rPr lang="ru-RU" sz="1200" dirty="0">
                <a:solidFill>
                  <a:schemeClr val="bg2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тельная </a:t>
            </a:r>
          </a:p>
          <a:p>
            <a:pPr marL="342900" indent="-342900" algn="ctr">
              <a:lnSpc>
                <a:spcPct val="80000"/>
              </a:lnSpc>
              <a:spcBef>
                <a:spcPct val="20000"/>
              </a:spcBef>
              <a:defRPr/>
            </a:pPr>
            <a:r>
              <a:rPr lang="ru-RU" sz="1200" dirty="0">
                <a:solidFill>
                  <a:schemeClr val="bg2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 записка</a:t>
            </a:r>
          </a:p>
          <a:p>
            <a:pPr marL="342900" indent="-342900" algn="ctr">
              <a:lnSpc>
                <a:spcPct val="75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  <a:defRPr/>
            </a:pPr>
            <a:endParaRPr lang="ru-RU" sz="2000" u="sng" dirty="0">
              <a:solidFill>
                <a:schemeClr val="bg2">
                  <a:lumMod val="75000"/>
                </a:schemeClr>
              </a:solidFill>
              <a:latin typeface="Arial" pitchFamily="34" charset="0"/>
            </a:endParaRPr>
          </a:p>
          <a:p>
            <a:pPr marL="342900" indent="-342900" algn="ctr">
              <a:lnSpc>
                <a:spcPct val="75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  <a:defRPr/>
            </a:pPr>
            <a:endParaRPr lang="ru-RU" sz="2000" dirty="0">
              <a:latin typeface="Arial" pitchFamily="34" charset="0"/>
            </a:endParaRPr>
          </a:p>
          <a:p>
            <a:pPr marL="342900" indent="-342900" algn="ctr">
              <a:lnSpc>
                <a:spcPct val="75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  <a:defRPr/>
            </a:pPr>
            <a:endParaRPr lang="ru-RU" sz="2000" dirty="0">
              <a:latin typeface="Arial" pitchFamily="34" charset="0"/>
            </a:endParaRPr>
          </a:p>
          <a:p>
            <a:pPr marL="342900" indent="-342900" algn="ctr">
              <a:lnSpc>
                <a:spcPct val="75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  <a:defRPr/>
            </a:pPr>
            <a:endParaRPr lang="ru-RU" sz="2000" dirty="0">
              <a:latin typeface="Arial" pitchFamily="34" charset="0"/>
            </a:endParaRPr>
          </a:p>
          <a:p>
            <a:pPr marL="342900" indent="-342900" algn="ctr">
              <a:lnSpc>
                <a:spcPct val="75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  <a:defRPr/>
            </a:pPr>
            <a:endParaRPr lang="ru-RU" sz="2000" dirty="0">
              <a:latin typeface="Arial" pitchFamily="34" charset="0"/>
            </a:endParaRPr>
          </a:p>
          <a:p>
            <a:pPr marL="342900" indent="-342900" algn="ctr">
              <a:lnSpc>
                <a:spcPct val="75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  <a:defRPr/>
            </a:pPr>
            <a:endParaRPr lang="ru-RU" sz="2000" dirty="0">
              <a:latin typeface="Arial" pitchFamily="34" charset="0"/>
            </a:endParaRPr>
          </a:p>
        </p:txBody>
      </p:sp>
      <p:sp>
        <p:nvSpPr>
          <p:cNvPr id="19" name="Номер слайда 1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A779F56-34DF-4060-9A2C-3D07C877E00E}" type="slidenum">
              <a:rPr lang="ru-RU" smtClean="0"/>
              <a:pPr>
                <a:defRPr/>
              </a:pPr>
              <a:t>19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85800" y="152400"/>
            <a:ext cx="7924800" cy="1620838"/>
          </a:xfrm>
        </p:spPr>
        <p:txBody>
          <a:bodyPr/>
          <a:lstStyle/>
          <a:p>
            <a:pPr>
              <a:defRPr/>
            </a:pPr>
            <a:r>
              <a:rPr lang="ru-RU" sz="3600" b="1" dirty="0" smtClean="0">
                <a:solidFill>
                  <a:srgbClr val="D600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charset="0"/>
              </a:rPr>
              <a:t/>
            </a:r>
            <a:br>
              <a:rPr lang="ru-RU" sz="3600" b="1" dirty="0" smtClean="0">
                <a:solidFill>
                  <a:srgbClr val="D600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charset="0"/>
              </a:rPr>
            </a:br>
            <a:r>
              <a:rPr lang="ru-RU" sz="3600" b="1" dirty="0" smtClean="0">
                <a:solidFill>
                  <a:srgbClr val="D600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charset="0"/>
              </a:rPr>
              <a:t/>
            </a:r>
            <a:br>
              <a:rPr lang="ru-RU" sz="3600" b="1" dirty="0" smtClean="0">
                <a:solidFill>
                  <a:srgbClr val="D600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charset="0"/>
              </a:rPr>
            </a:br>
            <a:r>
              <a:rPr lang="ru-RU" sz="3600" b="1" dirty="0" smtClean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charset="0"/>
              </a:rPr>
              <a:t>Национальная инициатива </a:t>
            </a:r>
            <a:r>
              <a:rPr lang="ru-RU" sz="3600" b="1" dirty="0" smtClean="0">
                <a:solidFill>
                  <a:srgbClr val="CC3300"/>
                </a:solidFill>
                <a:latin typeface="Times New Roman" charset="0"/>
              </a:rPr>
              <a:t/>
            </a:r>
            <a:br>
              <a:rPr lang="ru-RU" sz="3600" b="1" dirty="0" smtClean="0">
                <a:solidFill>
                  <a:srgbClr val="CC3300"/>
                </a:solidFill>
                <a:latin typeface="Times New Roman" charset="0"/>
              </a:rPr>
            </a:br>
            <a:r>
              <a:rPr lang="ru-RU" sz="3600" b="1" dirty="0" smtClean="0">
                <a:solidFill>
                  <a:schemeClr val="bg1">
                    <a:lumMod val="75000"/>
                  </a:schemeClr>
                </a:solidFill>
                <a:latin typeface="Times New Roman" charset="0"/>
              </a:rPr>
              <a:t>«Наша новая школа</a:t>
            </a:r>
            <a:r>
              <a:rPr lang="ru-RU" b="1" dirty="0" smtClean="0">
                <a:solidFill>
                  <a:schemeClr val="bg1">
                    <a:lumMod val="75000"/>
                  </a:schemeClr>
                </a:solidFill>
                <a:latin typeface="Times New Roman" charset="0"/>
              </a:rPr>
              <a:t>»</a:t>
            </a:r>
            <a:br>
              <a:rPr lang="ru-RU" b="1" dirty="0" smtClean="0">
                <a:solidFill>
                  <a:schemeClr val="bg1">
                    <a:lumMod val="75000"/>
                  </a:schemeClr>
                </a:solidFill>
                <a:latin typeface="Times New Roman" charset="0"/>
              </a:rPr>
            </a:br>
            <a:r>
              <a:rPr lang="ru-RU" sz="2000" b="1" dirty="0" smtClean="0">
                <a:solidFill>
                  <a:schemeClr val="bg1">
                    <a:lumMod val="75000"/>
                  </a:schemeClr>
                </a:solidFill>
                <a:latin typeface="Times New Roman" charset="0"/>
              </a:rPr>
              <a:t>основные направления развития общего образования</a:t>
            </a:r>
            <a:br>
              <a:rPr lang="ru-RU" sz="2000" b="1" dirty="0" smtClean="0">
                <a:solidFill>
                  <a:schemeClr val="bg1">
                    <a:lumMod val="75000"/>
                  </a:schemeClr>
                </a:solidFill>
                <a:latin typeface="Times New Roman" charset="0"/>
              </a:rPr>
            </a:br>
            <a:r>
              <a:rPr lang="ru-RU" b="1" dirty="0" smtClean="0">
                <a:solidFill>
                  <a:schemeClr val="bg1">
                    <a:lumMod val="75000"/>
                  </a:schemeClr>
                </a:solidFill>
                <a:latin typeface="Times New Roman" charset="0"/>
              </a:rPr>
              <a:t/>
            </a:r>
            <a:br>
              <a:rPr lang="ru-RU" b="1" dirty="0" smtClean="0">
                <a:solidFill>
                  <a:schemeClr val="bg1">
                    <a:lumMod val="75000"/>
                  </a:schemeClr>
                </a:solidFill>
                <a:latin typeface="Times New Roman" charset="0"/>
              </a:rPr>
            </a:br>
            <a:endParaRPr lang="ru-RU" dirty="0"/>
          </a:p>
        </p:txBody>
      </p:sp>
      <p:sp>
        <p:nvSpPr>
          <p:cNvPr id="9" name="Содержимое 8"/>
          <p:cNvSpPr>
            <a:spLocks noGrp="1"/>
          </p:cNvSpPr>
          <p:nvPr>
            <p:ph sz="half" idx="1"/>
          </p:nvPr>
        </p:nvSpPr>
        <p:spPr>
          <a:xfrm>
            <a:off x="685800" y="2133600"/>
            <a:ext cx="3886200" cy="38862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1800" dirty="0" smtClean="0">
                <a:solidFill>
                  <a:srgbClr val="000000"/>
                </a:solidFill>
              </a:rPr>
              <a:t>1</a:t>
            </a:r>
            <a:r>
              <a:rPr lang="ru-RU" sz="1800" b="1" dirty="0" smtClean="0">
                <a:solidFill>
                  <a:srgbClr val="000000"/>
                </a:solidFill>
              </a:rPr>
              <a:t>. </a:t>
            </a:r>
            <a:r>
              <a:rPr lang="ru-RU" sz="2400" b="1" dirty="0" smtClean="0">
                <a:solidFill>
                  <a:srgbClr val="000000"/>
                </a:solidFill>
                <a:effectLst/>
              </a:rPr>
              <a:t>Переход на новые образовательные стандарты</a:t>
            </a:r>
            <a:r>
              <a:rPr lang="ru-RU" sz="2400" dirty="0" smtClean="0">
                <a:solidFill>
                  <a:schemeClr val="bg2">
                    <a:lumMod val="50000"/>
                  </a:schemeClr>
                </a:solidFill>
                <a:effectLst/>
              </a:rPr>
              <a:t/>
            </a:r>
            <a:br>
              <a:rPr lang="ru-RU" sz="2400" dirty="0" smtClean="0">
                <a:solidFill>
                  <a:schemeClr val="bg2">
                    <a:lumMod val="50000"/>
                  </a:schemeClr>
                </a:solidFill>
                <a:effectLst/>
              </a:rPr>
            </a:br>
            <a:endParaRPr lang="ru-RU" sz="2400" dirty="0" smtClean="0">
              <a:solidFill>
                <a:schemeClr val="bg2">
                  <a:lumMod val="50000"/>
                </a:schemeClr>
              </a:solidFill>
              <a:effectLst/>
            </a:endParaRP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1800" dirty="0" smtClean="0">
                <a:solidFill>
                  <a:schemeClr val="bg2">
                    <a:lumMod val="50000"/>
                  </a:schemeClr>
                </a:solidFill>
                <a:effectLst/>
              </a:rPr>
              <a:t>2. </a:t>
            </a:r>
            <a:r>
              <a:rPr lang="ru-RU" sz="2400" dirty="0" smtClean="0">
                <a:solidFill>
                  <a:schemeClr val="bg2">
                    <a:lumMod val="50000"/>
                  </a:schemeClr>
                </a:solidFill>
                <a:effectLst/>
              </a:rPr>
              <a:t>Развитие системы поддержки талантливых детей      </a:t>
            </a:r>
          </a:p>
          <a:p>
            <a:pPr eaLnBrk="1" hangingPunct="1">
              <a:lnSpc>
                <a:spcPct val="80000"/>
              </a:lnSpc>
              <a:defRPr/>
            </a:pPr>
            <a:endParaRPr lang="ru-RU" sz="2400" dirty="0" smtClean="0">
              <a:solidFill>
                <a:schemeClr val="bg2">
                  <a:lumMod val="50000"/>
                </a:schemeClr>
              </a:solidFill>
              <a:effectLst/>
            </a:endParaRP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1800" dirty="0" smtClean="0">
                <a:solidFill>
                  <a:schemeClr val="bg2">
                    <a:lumMod val="50000"/>
                  </a:schemeClr>
                </a:solidFill>
                <a:effectLst/>
              </a:rPr>
              <a:t> 3</a:t>
            </a:r>
            <a:r>
              <a:rPr lang="ru-RU" sz="2400" dirty="0" smtClean="0">
                <a:solidFill>
                  <a:schemeClr val="bg2">
                    <a:lumMod val="50000"/>
                  </a:schemeClr>
                </a:solidFill>
                <a:effectLst/>
              </a:rPr>
              <a:t>.Совершенствование учительского корпуса</a:t>
            </a:r>
            <a:endParaRPr lang="ru-RU" sz="2400" dirty="0">
              <a:effectLst/>
            </a:endParaRPr>
          </a:p>
        </p:txBody>
      </p:sp>
      <p:sp>
        <p:nvSpPr>
          <p:cNvPr id="10" name="Содержимое 9"/>
          <p:cNvSpPr>
            <a:spLocks noGrp="1"/>
          </p:cNvSpPr>
          <p:nvPr>
            <p:ph sz="half" idx="2"/>
          </p:nvPr>
        </p:nvSpPr>
        <p:spPr>
          <a:xfrm>
            <a:off x="4724400" y="2205038"/>
            <a:ext cx="3886200" cy="3814762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1800" dirty="0" smtClean="0">
                <a:solidFill>
                  <a:schemeClr val="bg2">
                    <a:lumMod val="50000"/>
                  </a:schemeClr>
                </a:solidFill>
                <a:effectLst/>
              </a:rPr>
              <a:t>4.</a:t>
            </a:r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ru-RU" sz="2400" dirty="0" smtClean="0">
                <a:solidFill>
                  <a:schemeClr val="bg2">
                    <a:lumMod val="50000"/>
                  </a:schemeClr>
                </a:solidFill>
                <a:effectLst/>
              </a:rPr>
              <a:t>Изменение школьной инфраструктуры</a:t>
            </a:r>
            <a:br>
              <a:rPr lang="ru-RU" sz="2400" dirty="0" smtClean="0">
                <a:solidFill>
                  <a:schemeClr val="bg2">
                    <a:lumMod val="50000"/>
                  </a:schemeClr>
                </a:solidFill>
                <a:effectLst/>
              </a:rPr>
            </a:br>
            <a:r>
              <a:rPr lang="ru-RU" sz="2400" dirty="0" smtClean="0">
                <a:solidFill>
                  <a:schemeClr val="bg2">
                    <a:lumMod val="50000"/>
                  </a:schemeClr>
                </a:solidFill>
                <a:effectLst/>
              </a:rPr>
              <a:t>  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400" dirty="0" smtClean="0">
                <a:solidFill>
                  <a:schemeClr val="bg2">
                    <a:lumMod val="50000"/>
                  </a:schemeClr>
                </a:solidFill>
                <a:effectLst/>
              </a:rPr>
              <a:t> </a:t>
            </a:r>
            <a:r>
              <a:rPr lang="ru-RU" sz="1800" dirty="0" smtClean="0">
                <a:solidFill>
                  <a:schemeClr val="bg2">
                    <a:lumMod val="50000"/>
                  </a:schemeClr>
                </a:solidFill>
                <a:effectLst/>
              </a:rPr>
              <a:t>5.</a:t>
            </a:r>
            <a:r>
              <a:rPr lang="ru-RU" sz="2400" dirty="0" smtClean="0">
                <a:solidFill>
                  <a:schemeClr val="bg2">
                    <a:lumMod val="50000"/>
                  </a:schemeClr>
                </a:solidFill>
                <a:effectLst/>
              </a:rPr>
              <a:t> Сохранение и укрепление здоровья школьников</a:t>
            </a:r>
            <a:br>
              <a:rPr lang="ru-RU" sz="2400" dirty="0" smtClean="0">
                <a:solidFill>
                  <a:schemeClr val="bg2">
                    <a:lumMod val="50000"/>
                  </a:schemeClr>
                </a:solidFill>
                <a:effectLst/>
              </a:rPr>
            </a:br>
            <a:r>
              <a:rPr lang="ru-RU" sz="2400" dirty="0" smtClean="0">
                <a:solidFill>
                  <a:schemeClr val="bg2">
                    <a:lumMod val="50000"/>
                  </a:schemeClr>
                </a:solidFill>
                <a:effectLst/>
              </a:rPr>
              <a:t>     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400" dirty="0" smtClean="0">
                <a:solidFill>
                  <a:schemeClr val="bg2">
                    <a:lumMod val="50000"/>
                  </a:schemeClr>
                </a:solidFill>
                <a:effectLst/>
              </a:rPr>
              <a:t> </a:t>
            </a:r>
            <a:r>
              <a:rPr lang="ru-RU" sz="1800" dirty="0" smtClean="0">
                <a:solidFill>
                  <a:schemeClr val="bg2">
                    <a:lumMod val="50000"/>
                  </a:schemeClr>
                </a:solidFill>
                <a:effectLst/>
              </a:rPr>
              <a:t>6.</a:t>
            </a:r>
            <a:r>
              <a:rPr lang="ru-RU" sz="2400" dirty="0" smtClean="0">
                <a:solidFill>
                  <a:schemeClr val="bg2">
                    <a:lumMod val="50000"/>
                  </a:schemeClr>
                </a:solidFill>
                <a:effectLst/>
              </a:rPr>
              <a:t> Расширение самостоятельности школ</a:t>
            </a:r>
            <a:endParaRPr lang="ru-RU" sz="2400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A0BA431-CDBF-4FD0-AEF1-72C47715169F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sz="4000" b="1" dirty="0" smtClean="0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  <a:t>Требования к структуре ООП</a:t>
            </a:r>
            <a:r>
              <a:rPr lang="ru-RU" sz="4000" b="1" dirty="0" smtClean="0">
                <a:solidFill>
                  <a:srgbClr val="CC3300"/>
                </a:solidFill>
              </a:rPr>
              <a:t> </a:t>
            </a:r>
            <a:br>
              <a:rPr lang="ru-RU" sz="4000" b="1" dirty="0" smtClean="0">
                <a:solidFill>
                  <a:srgbClr val="CC3300"/>
                </a:solidFill>
              </a:rPr>
            </a:br>
            <a:endParaRPr lang="ru-RU" sz="4000" b="1" dirty="0">
              <a:solidFill>
                <a:srgbClr val="CC33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96975"/>
            <a:ext cx="4040188" cy="576263"/>
          </a:xfrm>
        </p:spPr>
        <p:txBody>
          <a:bodyPr/>
          <a:lstStyle/>
          <a:p>
            <a:pPr>
              <a:defRPr/>
            </a:pPr>
            <a:r>
              <a:rPr lang="ru-RU" dirty="0" smtClean="0">
                <a:solidFill>
                  <a:schemeClr val="bg1">
                    <a:lumMod val="75000"/>
                  </a:schemeClr>
                </a:solidFill>
              </a:rPr>
              <a:t>Начальная школа</a:t>
            </a:r>
            <a:endParaRPr lang="ru-RU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179388" y="1844675"/>
            <a:ext cx="4318000" cy="4281488"/>
          </a:xfrm>
        </p:spPr>
        <p:txBody>
          <a:bodyPr/>
          <a:lstStyle/>
          <a:p>
            <a:pPr marL="95250" indent="-95250" eaLnBrk="1" hangingPunct="1">
              <a:lnSpc>
                <a:spcPct val="90000"/>
              </a:lnSpc>
              <a:buClr>
                <a:srgbClr val="FF0000"/>
              </a:buClr>
              <a:buFont typeface="Wingdings" pitchFamily="2" charset="2"/>
              <a:buChar char="ü"/>
              <a:defRPr/>
            </a:pPr>
            <a:r>
              <a:rPr kumimoji="0" lang="ru-RU" sz="1800" dirty="0" smtClean="0">
                <a:solidFill>
                  <a:srgbClr val="000000"/>
                </a:solidFill>
                <a:effectLst/>
              </a:rPr>
              <a:t>зафиксировано наличие частей: обязательной и формируемой участниками образовательного процесса, а также  их соотношение – </a:t>
            </a:r>
            <a:r>
              <a:rPr kumimoji="0" lang="ru-RU" sz="1800" b="1" dirty="0" smtClean="0">
                <a:solidFill>
                  <a:schemeClr val="bg1">
                    <a:lumMod val="95000"/>
                    <a:lumOff val="5000"/>
                  </a:schemeClr>
                </a:solidFill>
                <a:effectLst/>
              </a:rPr>
              <a:t>80% и 20%</a:t>
            </a:r>
          </a:p>
          <a:p>
            <a:pPr marL="95250" indent="-95250" eaLnBrk="1" hangingPunct="1">
              <a:lnSpc>
                <a:spcPct val="90000"/>
              </a:lnSpc>
              <a:buClr>
                <a:srgbClr val="FF0000"/>
              </a:buClr>
              <a:buFont typeface="Wingdings" pitchFamily="2" charset="2"/>
              <a:buChar char="ü"/>
              <a:defRPr/>
            </a:pPr>
            <a:endParaRPr kumimoji="0" lang="ru-RU" sz="1800" dirty="0" smtClean="0">
              <a:solidFill>
                <a:srgbClr val="000000"/>
              </a:solidFill>
              <a:effectLst/>
            </a:endParaRPr>
          </a:p>
          <a:p>
            <a:pPr marL="95250" indent="-95250" eaLnBrk="1" hangingPunct="1">
              <a:lnSpc>
                <a:spcPct val="90000"/>
              </a:lnSpc>
              <a:buClr>
                <a:srgbClr val="FF0000"/>
              </a:buClr>
              <a:buFont typeface="Wingdings" pitchFamily="2" charset="2"/>
              <a:buChar char="ü"/>
              <a:defRPr/>
            </a:pPr>
            <a:r>
              <a:rPr kumimoji="0" lang="ru-RU" sz="1800" dirty="0" smtClean="0">
                <a:solidFill>
                  <a:srgbClr val="000000"/>
                </a:solidFill>
                <a:effectLst/>
              </a:rPr>
              <a:t>Количество учебных занятий за 4 учебных года не может составлять </a:t>
            </a:r>
            <a:br>
              <a:rPr kumimoji="0" lang="ru-RU" sz="1800" dirty="0" smtClean="0">
                <a:solidFill>
                  <a:srgbClr val="000000"/>
                </a:solidFill>
                <a:effectLst/>
              </a:rPr>
            </a:br>
            <a:r>
              <a:rPr kumimoji="0" lang="ru-RU" sz="1800" dirty="0" smtClean="0">
                <a:solidFill>
                  <a:srgbClr val="000000"/>
                </a:solidFill>
                <a:effectLst/>
              </a:rPr>
              <a:t>менее </a:t>
            </a:r>
            <a:r>
              <a:rPr kumimoji="0" lang="ru-RU" sz="1800" b="1" dirty="0" smtClean="0">
                <a:solidFill>
                  <a:schemeClr val="bg1">
                    <a:lumMod val="95000"/>
                    <a:lumOff val="5000"/>
                  </a:schemeClr>
                </a:solidFill>
                <a:effectLst/>
              </a:rPr>
              <a:t>2904 часов и более 3210 ч</a:t>
            </a:r>
            <a:r>
              <a:rPr kumimoji="0" lang="ru-RU" sz="1800" b="1" dirty="0" smtClean="0">
                <a:solidFill>
                  <a:srgbClr val="CC3300"/>
                </a:solidFill>
                <a:effectLst/>
              </a:rPr>
              <a:t>.</a:t>
            </a:r>
          </a:p>
          <a:p>
            <a:pPr marL="95250" indent="-95250" eaLnBrk="1" hangingPunct="1">
              <a:spcBef>
                <a:spcPct val="0"/>
              </a:spcBef>
              <a:buClr>
                <a:srgbClr val="FF0000"/>
              </a:buClr>
              <a:buFont typeface="Wingdings" pitchFamily="2" charset="2"/>
              <a:buChar char="ü"/>
              <a:defRPr/>
            </a:pPr>
            <a:endParaRPr kumimoji="0" lang="ru-RU" sz="1800" dirty="0" smtClean="0">
              <a:solidFill>
                <a:srgbClr val="000000"/>
              </a:solidFill>
              <a:effectLst/>
            </a:endParaRPr>
          </a:p>
          <a:p>
            <a:pPr marL="95250" indent="-95250" eaLnBrk="1" hangingPunct="1">
              <a:spcBef>
                <a:spcPct val="0"/>
              </a:spcBef>
              <a:buClr>
                <a:srgbClr val="FF0000"/>
              </a:buClr>
              <a:buFont typeface="Wingdings" pitchFamily="2" charset="2"/>
              <a:buChar char="ü"/>
              <a:defRPr/>
            </a:pPr>
            <a:r>
              <a:rPr kumimoji="0" lang="ru-RU" sz="1800" dirty="0" smtClean="0">
                <a:solidFill>
                  <a:srgbClr val="000000"/>
                </a:solidFill>
                <a:effectLst/>
              </a:rPr>
              <a:t>Время, отводимое на внеурочную деятельность, составляет </a:t>
            </a:r>
            <a:r>
              <a:rPr kumimoji="0" lang="ru-RU" sz="1800" b="1" dirty="0" smtClean="0">
                <a:solidFill>
                  <a:schemeClr val="bg1">
                    <a:lumMod val="95000"/>
                    <a:lumOff val="5000"/>
                  </a:schemeClr>
                </a:solidFill>
                <a:effectLst/>
              </a:rPr>
              <a:t>до 1350 ч</a:t>
            </a:r>
            <a:r>
              <a:rPr kumimoji="0" lang="ru-RU" sz="1800" dirty="0" smtClean="0">
                <a:solidFill>
                  <a:schemeClr val="bg1">
                    <a:lumMod val="95000"/>
                    <a:lumOff val="5000"/>
                  </a:schemeClr>
                </a:solidFill>
                <a:effectLst/>
              </a:rPr>
              <a:t>.</a:t>
            </a:r>
          </a:p>
          <a:p>
            <a:pPr>
              <a:defRPr/>
            </a:pPr>
            <a:endParaRPr lang="ru-RU" sz="1600" dirty="0" smtClean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268413"/>
            <a:ext cx="4041775" cy="504825"/>
          </a:xfrm>
        </p:spPr>
        <p:txBody>
          <a:bodyPr/>
          <a:lstStyle/>
          <a:p>
            <a:pPr>
              <a:defRPr/>
            </a:pPr>
            <a:r>
              <a:rPr lang="ru-RU" dirty="0" smtClean="0">
                <a:solidFill>
                  <a:schemeClr val="bg1">
                    <a:lumMod val="75000"/>
                  </a:schemeClr>
                </a:solidFill>
              </a:rPr>
              <a:t>     Основная школа </a:t>
            </a:r>
            <a:endParaRPr lang="ru-RU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356100" y="1773238"/>
            <a:ext cx="4787900" cy="4352925"/>
          </a:xfrm>
        </p:spPr>
        <p:txBody>
          <a:bodyPr/>
          <a:lstStyle/>
          <a:p>
            <a:pPr marL="95250" indent="-95250" eaLnBrk="1" hangingPunct="1">
              <a:buClr>
                <a:srgbClr val="FF0000"/>
              </a:buClr>
              <a:buFont typeface="Wingdings" pitchFamily="2" charset="2"/>
              <a:buChar char="ü"/>
              <a:defRPr/>
            </a:pPr>
            <a:r>
              <a:rPr lang="ru-RU" sz="1800" dirty="0" smtClean="0">
                <a:solidFill>
                  <a:srgbClr val="000000"/>
                </a:solidFill>
                <a:effectLst/>
              </a:rPr>
              <a:t>Обязательная часть основной образовательной программы составляет </a:t>
            </a:r>
            <a:r>
              <a:rPr lang="ru-RU" sz="1800" b="1" dirty="0" smtClean="0">
                <a:solidFill>
                  <a:schemeClr val="bg1"/>
                </a:solidFill>
                <a:effectLst/>
              </a:rPr>
              <a:t>60 %</a:t>
            </a:r>
            <a:r>
              <a:rPr lang="ru-RU" sz="1800" dirty="0" smtClean="0">
                <a:solidFill>
                  <a:srgbClr val="000000"/>
                </a:solidFill>
                <a:effectLst/>
              </a:rPr>
              <a:t> а часть, формируемая участниками образовательного процесса, – </a:t>
            </a:r>
            <a:r>
              <a:rPr lang="ru-RU" sz="1800" b="1" dirty="0" smtClean="0">
                <a:solidFill>
                  <a:schemeClr val="bg1">
                    <a:lumMod val="95000"/>
                    <a:lumOff val="5000"/>
                  </a:schemeClr>
                </a:solidFill>
                <a:effectLst/>
              </a:rPr>
              <a:t>40%</a:t>
            </a:r>
            <a:r>
              <a:rPr lang="ru-RU" sz="1800" dirty="0" smtClean="0">
                <a:solidFill>
                  <a:srgbClr val="D60093"/>
                </a:solidFill>
                <a:effectLst/>
              </a:rPr>
              <a:t> </a:t>
            </a:r>
            <a:r>
              <a:rPr lang="ru-RU" sz="1800" dirty="0" smtClean="0">
                <a:solidFill>
                  <a:srgbClr val="000000"/>
                </a:solidFill>
                <a:effectLst/>
              </a:rPr>
              <a:t>от общего объема основной образовательной программы</a:t>
            </a:r>
          </a:p>
          <a:p>
            <a:pPr marL="95250" indent="-95250" eaLnBrk="1" hangingPunct="1">
              <a:buClr>
                <a:srgbClr val="FF0000"/>
              </a:buClr>
              <a:buFont typeface="Wingdings" pitchFamily="2" charset="2"/>
              <a:buChar char="ü"/>
              <a:defRPr/>
            </a:pPr>
            <a:endParaRPr lang="ru-RU" sz="1800" dirty="0" smtClean="0">
              <a:solidFill>
                <a:srgbClr val="000000"/>
              </a:solidFill>
              <a:effectLst/>
            </a:endParaRPr>
          </a:p>
          <a:p>
            <a:pPr marL="95250" indent="-95250" eaLnBrk="1" hangingPunct="1">
              <a:buClr>
                <a:srgbClr val="FF0000"/>
              </a:buClr>
              <a:buFont typeface="Wingdings" pitchFamily="2" charset="2"/>
              <a:buChar char="ü"/>
              <a:defRPr/>
            </a:pPr>
            <a:r>
              <a:rPr lang="ru-RU" sz="1800" dirty="0" smtClean="0">
                <a:solidFill>
                  <a:srgbClr val="000000"/>
                </a:solidFill>
                <a:effectLst/>
              </a:rPr>
              <a:t>Общий объем нагрузки обучающихся не должен превышать 7595 часов. Количество учебных занятий за 5 учебных лет не может составлять менее </a:t>
            </a:r>
            <a:r>
              <a:rPr lang="ru-RU" sz="1800" b="1" dirty="0" smtClean="0">
                <a:solidFill>
                  <a:schemeClr val="bg1">
                    <a:lumMod val="95000"/>
                    <a:lumOff val="5000"/>
                  </a:schemeClr>
                </a:solidFill>
                <a:effectLst/>
              </a:rPr>
              <a:t>5320 часов и более 5845 ч.</a:t>
            </a:r>
            <a:r>
              <a:rPr lang="ru-RU" sz="1800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</a:p>
          <a:p>
            <a:pPr marL="95250" indent="-95250" eaLnBrk="1" hangingPunct="1">
              <a:buClr>
                <a:srgbClr val="FF0000"/>
              </a:buClr>
              <a:buFont typeface="Wingdings" pitchFamily="2" charset="2"/>
              <a:buChar char="ü"/>
              <a:defRPr/>
            </a:pPr>
            <a:r>
              <a:rPr lang="ru-RU" sz="1800" dirty="0" smtClean="0">
                <a:solidFill>
                  <a:srgbClr val="000000"/>
                </a:solidFill>
                <a:effectLst/>
              </a:rPr>
              <a:t>Время, отводимое на внеурочную деятельность, составляет  </a:t>
            </a:r>
            <a:r>
              <a:rPr lang="ru-RU" sz="1800" b="1" dirty="0" smtClean="0">
                <a:solidFill>
                  <a:schemeClr val="bg1">
                    <a:lumMod val="95000"/>
                    <a:lumOff val="5000"/>
                  </a:schemeClr>
                </a:solidFill>
                <a:effectLst/>
              </a:rPr>
              <a:t>до 1750 ч.</a:t>
            </a:r>
          </a:p>
          <a:p>
            <a:pPr>
              <a:defRPr/>
            </a:pPr>
            <a:endParaRPr lang="ru-RU" sz="18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7EE1761-F01F-45BC-997B-21E80462A530}" type="slidenum">
              <a:rPr lang="ru-RU" smtClean="0"/>
              <a:pPr>
                <a:defRPr/>
              </a:pPr>
              <a:t>20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sz="3600" b="1" dirty="0" smtClean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Требования к кадровым условиям</a:t>
            </a:r>
            <a:br>
              <a:rPr lang="ru-RU" sz="3600" b="1" dirty="0" smtClean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sz="3600" b="1" dirty="0">
              <a:solidFill>
                <a:srgbClr val="CC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685800" y="908050"/>
            <a:ext cx="7924800" cy="5616575"/>
          </a:xfrm>
        </p:spPr>
        <p:txBody>
          <a:bodyPr/>
          <a:lstStyle/>
          <a:p>
            <a:pPr algn="just" eaLnBrk="1" hangingPunct="1">
              <a:defRPr/>
            </a:pPr>
            <a:r>
              <a:rPr lang="ru-RU" sz="2400" b="1" dirty="0" smtClean="0">
                <a:solidFill>
                  <a:schemeClr val="bg1">
                    <a:lumMod val="75000"/>
                  </a:schemeClr>
                </a:solidFill>
                <a:effectLst/>
              </a:rPr>
              <a:t>приведены в соответствие </a:t>
            </a:r>
            <a:r>
              <a:rPr lang="ru-RU" sz="2400" dirty="0" smtClean="0">
                <a:solidFill>
                  <a:srgbClr val="000000"/>
                </a:solidFill>
                <a:effectLst/>
              </a:rPr>
              <a:t>с  приказом «О порядке аттестации педагогических работников государственных и муниципальных образовательных учреждений» </a:t>
            </a:r>
            <a:br>
              <a:rPr lang="ru-RU" sz="2400" dirty="0" smtClean="0">
                <a:solidFill>
                  <a:srgbClr val="000000"/>
                </a:solidFill>
                <a:effectLst/>
              </a:rPr>
            </a:br>
            <a:r>
              <a:rPr lang="ru-RU" sz="2400" dirty="0" smtClean="0">
                <a:solidFill>
                  <a:srgbClr val="000000"/>
                </a:solidFill>
                <a:effectLst/>
              </a:rPr>
              <a:t>от 24 марта 2010 г. № 209 (зарегистрирован Минюстом России 26 апреля 2010 г. регистрационный N 16999) </a:t>
            </a:r>
          </a:p>
          <a:p>
            <a:pPr eaLnBrk="1" hangingPunct="1">
              <a:defRPr/>
            </a:pPr>
            <a:endParaRPr lang="ru-RU" sz="2400" dirty="0" smtClean="0">
              <a:solidFill>
                <a:srgbClr val="000000"/>
              </a:solidFill>
              <a:effectLst/>
            </a:endParaRPr>
          </a:p>
          <a:p>
            <a:pPr algn="just" eaLnBrk="1" hangingPunct="1">
              <a:defRPr/>
            </a:pPr>
            <a:r>
              <a:rPr lang="ru-RU" sz="2400" dirty="0" smtClean="0">
                <a:solidFill>
                  <a:srgbClr val="000000"/>
                </a:solidFill>
                <a:effectLst/>
              </a:rPr>
              <a:t> до </a:t>
            </a:r>
            <a:r>
              <a:rPr lang="ru-RU" sz="2400" b="1" dirty="0" smtClean="0">
                <a:solidFill>
                  <a:schemeClr val="bg1">
                    <a:lumMod val="75000"/>
                  </a:schemeClr>
                </a:solidFill>
                <a:effectLst/>
              </a:rPr>
              <a:t>108 часов увеличен </a:t>
            </a:r>
            <a:r>
              <a:rPr lang="ru-RU" sz="2400" dirty="0" smtClean="0">
                <a:solidFill>
                  <a:srgbClr val="000000"/>
                </a:solidFill>
                <a:effectLst/>
              </a:rPr>
              <a:t>объем дополнительных профессиональных образовательных программ, обязательных для освоения педагогическими работниками, реализующими образовательную программу основного общего образования</a:t>
            </a:r>
            <a:endParaRPr lang="ru-RU" sz="2400" dirty="0" smtClean="0">
              <a:solidFill>
                <a:srgbClr val="000000"/>
              </a:solidFill>
            </a:endParaRPr>
          </a:p>
          <a:p>
            <a:pPr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3D23652-98C7-4128-A414-6CAAB125B93B}" type="slidenum">
              <a:rPr lang="ru-RU" smtClean="0"/>
              <a:pPr>
                <a:defRPr/>
              </a:pPr>
              <a:t>21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0" y="549275"/>
            <a:ext cx="9144000" cy="1008063"/>
          </a:xfrm>
        </p:spPr>
        <p:txBody>
          <a:bodyPr/>
          <a:lstStyle/>
          <a:p>
            <a:pPr>
              <a:defRPr/>
            </a:pPr>
            <a:r>
              <a:rPr lang="ru-RU" sz="3600" b="1" dirty="0" smtClean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Требования к финансово экономическим условиям</a:t>
            </a:r>
            <a:r>
              <a:rPr lang="ru-RU" sz="3600" b="1" dirty="0" smtClean="0">
                <a:solidFill>
                  <a:schemeClr val="bg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dirty="0" smtClean="0">
                <a:solidFill>
                  <a:schemeClr val="bg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sz="3600" b="1" dirty="0">
              <a:solidFill>
                <a:schemeClr val="bg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539750" y="1700213"/>
            <a:ext cx="8424863" cy="4430712"/>
          </a:xfrm>
        </p:spPr>
        <p:txBody>
          <a:bodyPr/>
          <a:lstStyle/>
          <a:p>
            <a:pPr marL="177800" indent="-177800" algn="just">
              <a:buFont typeface="Wingdings" pitchFamily="2" charset="2"/>
              <a:buNone/>
              <a:defRPr/>
            </a:pPr>
            <a:r>
              <a:rPr lang="ru-RU" b="1" dirty="0" smtClean="0">
                <a:solidFill>
                  <a:srgbClr val="000000"/>
                </a:solidFill>
              </a:rPr>
              <a:t>  </a:t>
            </a:r>
            <a:r>
              <a:rPr lang="ru-RU" sz="2800" b="1" dirty="0" smtClean="0">
                <a:solidFill>
                  <a:schemeClr val="bg1">
                    <a:lumMod val="75000"/>
                  </a:schemeClr>
                </a:solidFill>
                <a:effectLst/>
              </a:rPr>
              <a:t>Приведены в соответствие </a:t>
            </a:r>
            <a:r>
              <a:rPr lang="ru-RU" sz="2800" dirty="0" smtClean="0">
                <a:solidFill>
                  <a:srgbClr val="000000"/>
                </a:solidFill>
                <a:effectLst/>
              </a:rPr>
              <a:t>с Федеральным законом от 08.05.2010 </a:t>
            </a:r>
            <a:r>
              <a:rPr lang="ru-RU" sz="2800" b="1" dirty="0" smtClean="0">
                <a:solidFill>
                  <a:srgbClr val="000000"/>
                </a:solidFill>
                <a:effectLst/>
              </a:rPr>
              <a:t>№83-ФЗ   </a:t>
            </a:r>
            <a:r>
              <a:rPr lang="ru-RU" sz="2800" dirty="0" smtClean="0">
                <a:solidFill>
                  <a:srgbClr val="000000"/>
                </a:solidFill>
                <a:effectLst/>
              </a:rPr>
              <a:t>"О внесении изменений в отдельные законодательные акты Российской Федерации в связи с совершенствованием правового положения государственных (муниципальных) учреждений</a:t>
            </a:r>
            <a:r>
              <a:rPr lang="ru-RU" dirty="0" smtClean="0">
                <a:solidFill>
                  <a:srgbClr val="000000"/>
                </a:solidFill>
                <a:effectLst/>
              </a:rPr>
              <a:t>" </a:t>
            </a:r>
          </a:p>
          <a:p>
            <a:pPr>
              <a:buFont typeface="Wingdings" pitchFamily="2" charset="2"/>
              <a:buNone/>
              <a:tabLst>
                <a:tab pos="4749800" algn="l"/>
              </a:tabLst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DB23556-FF1D-4CEA-9FBB-A11E8FE67DE0}" type="slidenum">
              <a:rPr lang="ru-RU" smtClean="0"/>
              <a:pPr>
                <a:defRPr/>
              </a:pPr>
              <a:t>22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395288" y="549275"/>
            <a:ext cx="8748712" cy="669925"/>
          </a:xfrm>
        </p:spPr>
        <p:txBody>
          <a:bodyPr/>
          <a:lstStyle/>
          <a:p>
            <a:pPr>
              <a:defRPr/>
            </a:pPr>
            <a:r>
              <a:rPr lang="ru-RU" sz="3600" b="1" dirty="0" smtClean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Требования к информационно-методическим условиям </a:t>
            </a:r>
            <a:r>
              <a:rPr lang="ru-RU" sz="3600" b="1" dirty="0" smtClean="0">
                <a:solidFill>
                  <a:schemeClr val="bg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dirty="0" smtClean="0">
                <a:solidFill>
                  <a:schemeClr val="bg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sz="3600" b="1" dirty="0">
              <a:solidFill>
                <a:schemeClr val="bg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179388" y="1447800"/>
            <a:ext cx="8640762" cy="4572000"/>
          </a:xfrm>
        </p:spPr>
        <p:txBody>
          <a:bodyPr/>
          <a:lstStyle/>
          <a:p>
            <a:pPr algn="just">
              <a:buFont typeface="Wingdings" pitchFamily="2" charset="2"/>
              <a:buNone/>
              <a:defRPr/>
            </a:pPr>
            <a:r>
              <a:rPr lang="ru-RU" dirty="0" smtClean="0">
                <a:solidFill>
                  <a:srgbClr val="000000"/>
                </a:solidFill>
              </a:rPr>
              <a:t>   </a:t>
            </a:r>
            <a:r>
              <a:rPr lang="ru-RU" sz="2400" b="1" dirty="0" smtClean="0">
                <a:solidFill>
                  <a:schemeClr val="bg1">
                    <a:lumMod val="75000"/>
                  </a:schemeClr>
                </a:solidFill>
                <a:effectLst/>
              </a:rPr>
              <a:t>Усилены</a:t>
            </a:r>
            <a:r>
              <a:rPr lang="ru-RU" sz="2400" dirty="0" smtClean="0">
                <a:solidFill>
                  <a:schemeClr val="bg1">
                    <a:lumMod val="75000"/>
                  </a:schemeClr>
                </a:solidFill>
                <a:effectLst/>
              </a:rPr>
              <a:t> требования </a:t>
            </a:r>
            <a:r>
              <a:rPr lang="ru-RU" sz="2400" dirty="0" smtClean="0">
                <a:solidFill>
                  <a:srgbClr val="000000"/>
                </a:solidFill>
                <a:effectLst/>
              </a:rPr>
              <a:t>к обеспечению возможности </a:t>
            </a:r>
            <a:r>
              <a:rPr lang="ru-RU" sz="2400" b="1" dirty="0" smtClean="0">
                <a:solidFill>
                  <a:srgbClr val="000000"/>
                </a:solidFill>
                <a:effectLst/>
              </a:rPr>
              <a:t>использования современных информационных и коммуникационных технологий </a:t>
            </a:r>
            <a:r>
              <a:rPr lang="ru-RU" sz="2400" dirty="0" smtClean="0">
                <a:solidFill>
                  <a:srgbClr val="000000"/>
                </a:solidFill>
                <a:effectLst/>
              </a:rPr>
              <a:t>при реализации основной образовательной программы, исходя из концепции </a:t>
            </a:r>
            <a:r>
              <a:rPr lang="ru-RU" sz="2400" dirty="0" smtClean="0">
                <a:solidFill>
                  <a:schemeClr val="bg1">
                    <a:lumMod val="75000"/>
                  </a:schemeClr>
                </a:solidFill>
                <a:effectLst/>
              </a:rPr>
              <a:t>формирования и развития </a:t>
            </a:r>
            <a:r>
              <a:rPr lang="ru-RU" sz="2400" dirty="0" err="1" smtClean="0">
                <a:solidFill>
                  <a:schemeClr val="bg1">
                    <a:lumMod val="75000"/>
                  </a:schemeClr>
                </a:solidFill>
                <a:effectLst/>
              </a:rPr>
              <a:t>ИКТ-компетентности</a:t>
            </a:r>
            <a:r>
              <a:rPr lang="ru-RU" sz="2400" dirty="0" smtClean="0">
                <a:solidFill>
                  <a:srgbClr val="000000"/>
                </a:solidFill>
                <a:effectLst/>
              </a:rPr>
              <a:t>, необходимой для дальнейшего обучения, в том числе профильного, а также   </a:t>
            </a:r>
            <a:r>
              <a:rPr lang="ru-RU" sz="2400" dirty="0" smtClean="0">
                <a:solidFill>
                  <a:schemeClr val="bg1">
                    <a:lumMod val="75000"/>
                  </a:schemeClr>
                </a:solidFill>
                <a:effectLst/>
              </a:rPr>
              <a:t>подготовки к профессиональной деятельности</a:t>
            </a:r>
            <a:endParaRPr lang="ru-RU" sz="24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BA263B1-448F-4D26-88D0-3037AFDAA2F1}" type="slidenum">
              <a:rPr lang="ru-RU" smtClean="0"/>
              <a:pPr>
                <a:defRPr/>
              </a:pPr>
              <a:t>23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sz="3600" b="1" dirty="0" smtClean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Требования к учебно-методическому и информационному обеспечению</a:t>
            </a:r>
            <a:endParaRPr lang="ru-RU" sz="3600" b="1" dirty="0">
              <a:solidFill>
                <a:srgbClr val="CC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457200" y="1412875"/>
            <a:ext cx="4040188" cy="576263"/>
          </a:xfrm>
        </p:spPr>
        <p:txBody>
          <a:bodyPr/>
          <a:lstStyle/>
          <a:p>
            <a:pPr algn="ctr">
              <a:defRPr/>
            </a:pPr>
            <a:r>
              <a:rPr lang="ru-RU" dirty="0" smtClean="0">
                <a:solidFill>
                  <a:schemeClr val="bg1">
                    <a:lumMod val="75000"/>
                  </a:schemeClr>
                </a:solidFill>
              </a:rPr>
              <a:t>Разработаны</a:t>
            </a:r>
            <a:endParaRPr lang="ru-RU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  <a:buFont typeface="Wingdings" pitchFamily="2" charset="2"/>
              <a:buChar char="Ø"/>
              <a:defRPr/>
            </a:pPr>
            <a:r>
              <a:rPr lang="ru-RU" sz="2000" dirty="0" smtClean="0">
                <a:solidFill>
                  <a:srgbClr val="000000"/>
                </a:solidFill>
                <a:effectLst/>
              </a:rPr>
              <a:t>базисный учебный	 план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Char char="Ø"/>
              <a:defRPr/>
            </a:pPr>
            <a:r>
              <a:rPr lang="ru-RU" sz="2000" dirty="0" smtClean="0">
                <a:solidFill>
                  <a:srgbClr val="000000"/>
                </a:solidFill>
                <a:effectLst/>
              </a:rPr>
              <a:t>примерные программы по учебным предметам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Char char="Ø"/>
              <a:defRPr/>
            </a:pPr>
            <a:r>
              <a:rPr lang="ru-RU" sz="2000" dirty="0" smtClean="0">
                <a:solidFill>
                  <a:srgbClr val="000000"/>
                </a:solidFill>
                <a:effectLst/>
              </a:rPr>
              <a:t>программа развития УУД 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Char char="Ø"/>
              <a:defRPr/>
            </a:pPr>
            <a:r>
              <a:rPr lang="ru-RU" sz="2000" dirty="0" smtClean="0">
                <a:solidFill>
                  <a:srgbClr val="000000"/>
                </a:solidFill>
                <a:effectLst/>
              </a:rPr>
              <a:t>планируемые результаты по отдельным предметам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Char char="Ø"/>
              <a:defRPr/>
            </a:pPr>
            <a:r>
              <a:rPr lang="ru-RU" sz="2000" dirty="0" smtClean="0">
                <a:solidFill>
                  <a:srgbClr val="000000"/>
                </a:solidFill>
                <a:effectLst/>
              </a:rPr>
              <a:t>программа духовно-нравственного воспитания и развития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Char char="Ø"/>
              <a:defRPr/>
            </a:pPr>
            <a:r>
              <a:rPr lang="ru-RU" sz="2000" dirty="0" smtClean="0">
                <a:solidFill>
                  <a:srgbClr val="000000"/>
                </a:solidFill>
                <a:effectLst/>
              </a:rPr>
              <a:t>программы внеурочной 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Char char="Ø"/>
              <a:defRPr/>
            </a:pPr>
            <a:r>
              <a:rPr lang="ru-RU" sz="2000" dirty="0" smtClean="0">
                <a:solidFill>
                  <a:srgbClr val="000000"/>
                </a:solidFill>
                <a:effectLst/>
              </a:rPr>
              <a:t>деятельности</a:t>
            </a:r>
          </a:p>
          <a:p>
            <a:pPr algn="just">
              <a:buFont typeface="Wingdings" pitchFamily="2" charset="2"/>
              <a:buNone/>
              <a:defRPr/>
            </a:pPr>
            <a:endParaRPr lang="ru-RU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484313"/>
            <a:ext cx="4041775" cy="504825"/>
          </a:xfrm>
        </p:spPr>
        <p:txBody>
          <a:bodyPr/>
          <a:lstStyle/>
          <a:p>
            <a:pPr>
              <a:defRPr/>
            </a:pPr>
            <a:r>
              <a:rPr lang="ru-RU" dirty="0" smtClean="0">
                <a:solidFill>
                  <a:schemeClr val="bg1">
                    <a:lumMod val="75000"/>
                  </a:schemeClr>
                </a:solidFill>
              </a:rPr>
              <a:t>Разрабатываются</a:t>
            </a:r>
            <a:endParaRPr lang="ru-RU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356100" y="2174875"/>
            <a:ext cx="4608513" cy="4683125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 typeface="Wingdings" pitchFamily="2" charset="2"/>
              <a:buChar char="Ø"/>
              <a:defRPr/>
            </a:pPr>
            <a:r>
              <a:rPr lang="ru-RU" sz="2000" dirty="0" smtClean="0">
                <a:solidFill>
                  <a:schemeClr val="bg2"/>
                </a:solidFill>
                <a:effectLst/>
              </a:rPr>
              <a:t>примерная ООП основного общего образования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Char char="Ø"/>
              <a:defRPr/>
            </a:pPr>
            <a:r>
              <a:rPr lang="ru-RU" sz="2000" dirty="0" smtClean="0">
                <a:solidFill>
                  <a:schemeClr val="bg2"/>
                </a:solidFill>
                <a:effectLst/>
              </a:rPr>
              <a:t>программа профессиональной ориентации обучающихся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Char char="Ø"/>
              <a:defRPr/>
            </a:pPr>
            <a:r>
              <a:rPr lang="ru-RU" sz="2000" dirty="0" smtClean="0">
                <a:solidFill>
                  <a:schemeClr val="bg2"/>
                </a:solidFill>
                <a:effectLst/>
              </a:rPr>
              <a:t>программа формирования культуры здорового и безопасного образа жизни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Char char="Ø"/>
              <a:defRPr/>
            </a:pPr>
            <a:r>
              <a:rPr lang="ru-RU" sz="2000" dirty="0" smtClean="0">
                <a:solidFill>
                  <a:schemeClr val="bg2"/>
                </a:solidFill>
                <a:effectLst/>
              </a:rPr>
              <a:t>программа формирования и развития ИКТ- компетентности обучающихся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Char char="Ø"/>
              <a:defRPr/>
            </a:pPr>
            <a:r>
              <a:rPr lang="ru-RU" sz="2000" dirty="0" smtClean="0">
                <a:solidFill>
                  <a:schemeClr val="bg2"/>
                </a:solidFill>
                <a:effectLst/>
              </a:rPr>
              <a:t>программа учебно-исследовательской и проектной деятельности обучающихся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Char char="Ø"/>
              <a:defRPr/>
            </a:pPr>
            <a:r>
              <a:rPr lang="ru-RU" sz="2000" dirty="0" smtClean="0">
                <a:solidFill>
                  <a:schemeClr val="bg2"/>
                </a:solidFill>
                <a:effectLst/>
              </a:rPr>
              <a:t>программа социализации обучающихся</a:t>
            </a:r>
            <a:r>
              <a:rPr lang="ru-RU" sz="2000" b="1" dirty="0" smtClean="0">
                <a:solidFill>
                  <a:schemeClr val="bg2"/>
                </a:solidFill>
                <a:effectLst/>
              </a:rPr>
              <a:t> </a:t>
            </a:r>
          </a:p>
          <a:p>
            <a:pPr>
              <a:defRPr/>
            </a:pPr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24FA8C4-CFCE-4B52-A713-7B2F2B70B619}" type="slidenum">
              <a:rPr lang="ru-RU" smtClean="0"/>
              <a:pPr>
                <a:defRPr/>
              </a:pPr>
              <a:t>24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0" y="188913"/>
            <a:ext cx="9144000" cy="1066800"/>
          </a:xfrm>
        </p:spPr>
        <p:txBody>
          <a:bodyPr/>
          <a:lstStyle/>
          <a:p>
            <a:pPr>
              <a:defRPr/>
            </a:pPr>
            <a:r>
              <a:rPr lang="ru-RU" b="1" dirty="0" smtClean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Учебно-методическое обеспечение</a:t>
            </a:r>
            <a:endParaRPr lang="ru-RU" b="1" dirty="0">
              <a:solidFill>
                <a:srgbClr val="CC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одержимое 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None/>
              <a:defRPr/>
            </a:pPr>
            <a:r>
              <a:rPr lang="ru-RU" dirty="0" smtClean="0">
                <a:solidFill>
                  <a:schemeClr val="bg2">
                    <a:lumMod val="75000"/>
                  </a:schemeClr>
                </a:solidFill>
                <a:effectLst/>
              </a:rPr>
              <a:t>   </a:t>
            </a:r>
            <a:r>
              <a:rPr lang="ru-RU" sz="2800" dirty="0" smtClean="0">
                <a:solidFill>
                  <a:schemeClr val="bg2">
                    <a:lumMod val="75000"/>
                  </a:schemeClr>
                </a:solidFill>
                <a:effectLst/>
              </a:rPr>
              <a:t>Образовательное учреждение должно быть обеспечено </a:t>
            </a:r>
            <a:r>
              <a:rPr lang="ru-RU" sz="2800" b="1" dirty="0" smtClean="0">
                <a:solidFill>
                  <a:schemeClr val="bg1">
                    <a:lumMod val="75000"/>
                  </a:schemeClr>
                </a:solidFill>
                <a:effectLst/>
              </a:rPr>
              <a:t>учебниками и (или) учебниками с электронными приложениями, являющимися их составной частью,</a:t>
            </a:r>
            <a:r>
              <a:rPr lang="ru-RU" sz="2800" dirty="0" smtClean="0">
                <a:solidFill>
                  <a:schemeClr val="bg2">
                    <a:lumMod val="75000"/>
                  </a:schemeClr>
                </a:solidFill>
                <a:effectLst/>
              </a:rPr>
              <a:t> учебно-методической литературой и материалами по всем учебным предметам основной образовательной программы</a:t>
            </a:r>
            <a:endParaRPr lang="ru-RU" sz="2800" dirty="0">
              <a:solidFill>
                <a:schemeClr val="bg2">
                  <a:lumMod val="75000"/>
                </a:schemeClr>
              </a:solidFill>
              <a:effectLst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C4C894C-EE46-4994-A400-E6D1FD862651}" type="slidenum">
              <a:rPr lang="ru-RU" smtClean="0"/>
              <a:pPr>
                <a:defRPr/>
              </a:pPr>
              <a:t>25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0" y="188913"/>
            <a:ext cx="9144000" cy="1066800"/>
          </a:xfrm>
        </p:spPr>
        <p:txBody>
          <a:bodyPr/>
          <a:lstStyle/>
          <a:p>
            <a:pPr>
              <a:defRPr/>
            </a:pPr>
            <a:r>
              <a:rPr lang="ru-RU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Учебно-методическое обеспечение</a:t>
            </a:r>
            <a:endParaRPr lang="ru-RU" sz="4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одержимое 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Ø"/>
              <a:defRPr/>
            </a:pPr>
            <a:r>
              <a:rPr lang="ru-RU" sz="2800" dirty="0" smtClean="0">
                <a:solidFill>
                  <a:schemeClr val="bg2"/>
                </a:solidFill>
                <a:effectLst/>
              </a:rPr>
              <a:t>Приказом  </a:t>
            </a:r>
            <a:r>
              <a:rPr lang="ru-RU" sz="2800" dirty="0" err="1" smtClean="0">
                <a:solidFill>
                  <a:schemeClr val="bg2"/>
                </a:solidFill>
                <a:effectLst/>
              </a:rPr>
              <a:t>Минобрнауки</a:t>
            </a:r>
            <a:r>
              <a:rPr lang="ru-RU" sz="2800" dirty="0" smtClean="0">
                <a:solidFill>
                  <a:schemeClr val="bg2"/>
                </a:solidFill>
                <a:effectLst/>
              </a:rPr>
              <a:t> России от  </a:t>
            </a:r>
            <a:br>
              <a:rPr lang="ru-RU" sz="2800" dirty="0" smtClean="0">
                <a:solidFill>
                  <a:schemeClr val="bg2"/>
                </a:solidFill>
                <a:effectLst/>
              </a:rPr>
            </a:br>
            <a:r>
              <a:rPr lang="en-US" sz="2800" dirty="0" smtClean="0">
                <a:solidFill>
                  <a:schemeClr val="bg2"/>
                </a:solidFill>
                <a:effectLst/>
              </a:rPr>
              <a:t>23</a:t>
            </a:r>
            <a:r>
              <a:rPr lang="ru-RU" sz="2800" dirty="0" smtClean="0">
                <a:solidFill>
                  <a:schemeClr val="bg2"/>
                </a:solidFill>
                <a:effectLst/>
              </a:rPr>
              <a:t> апреля 2010 года № 428 утверждено «Положение о порядке проведения экспертизы учебников»</a:t>
            </a:r>
          </a:p>
          <a:p>
            <a:pPr>
              <a:buFont typeface="Wingdings" pitchFamily="2" charset="2"/>
              <a:buNone/>
              <a:defRPr/>
            </a:pPr>
            <a:endParaRPr lang="ru-RU" sz="2800" dirty="0" smtClean="0">
              <a:solidFill>
                <a:schemeClr val="bg2"/>
              </a:solidFill>
            </a:endParaRPr>
          </a:p>
          <a:p>
            <a:pPr>
              <a:buFont typeface="Wingdings" pitchFamily="2" charset="2"/>
              <a:buChar char="Ø"/>
              <a:defRPr/>
            </a:pPr>
            <a:r>
              <a:rPr lang="ru-RU" sz="2800" dirty="0" err="1" smtClean="0">
                <a:solidFill>
                  <a:schemeClr val="bg2"/>
                </a:solidFill>
                <a:effectLst/>
              </a:rPr>
              <a:t>Минобрнауки</a:t>
            </a:r>
            <a:r>
              <a:rPr lang="ru-RU" sz="2800" dirty="0" smtClean="0">
                <a:solidFill>
                  <a:schemeClr val="bg2"/>
                </a:solidFill>
                <a:effectLst/>
              </a:rPr>
              <a:t> России вносит изменения в  Административный регламент по формированию федеральных перечн</a:t>
            </a:r>
            <a:r>
              <a:rPr lang="ru-RU" sz="2800" dirty="0" smtClean="0">
                <a:solidFill>
                  <a:schemeClr val="bg1">
                    <a:lumMod val="50000"/>
                  </a:schemeClr>
                </a:solidFill>
                <a:effectLst/>
              </a:rPr>
              <a:t>ей учебников с учетом ФГОС</a:t>
            </a:r>
          </a:p>
          <a:p>
            <a:pPr>
              <a:buFont typeface="Wingdings" pitchFamily="2" charset="2"/>
              <a:buNone/>
              <a:defRPr/>
            </a:pPr>
            <a:r>
              <a:rPr lang="ru-RU" sz="2800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endParaRPr lang="ru-RU" sz="2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E04A39A-F30B-4A6C-99FC-948742818A40}" type="slidenum">
              <a:rPr lang="ru-RU" smtClean="0"/>
              <a:pPr>
                <a:defRPr/>
              </a:pPr>
              <a:t>26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sz="4000" b="1" dirty="0" smtClean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3600" b="1" dirty="0" smtClean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БСУЖДЕНИЕ ПРОЕКТА ФГОС</a:t>
            </a:r>
            <a:endParaRPr lang="ru-RU" sz="3600" b="1" dirty="0">
              <a:solidFill>
                <a:srgbClr val="CC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55650" y="1412875"/>
            <a:ext cx="7924800" cy="4572000"/>
          </a:xfrm>
        </p:spPr>
        <p:txBody>
          <a:bodyPr/>
          <a:lstStyle/>
          <a:p>
            <a:pPr>
              <a:buFont typeface="Wingdings" pitchFamily="2" charset="2"/>
              <a:buNone/>
              <a:defRPr/>
            </a:pPr>
            <a:r>
              <a:rPr lang="ru-RU" dirty="0" smtClean="0">
                <a:solidFill>
                  <a:srgbClr val="CC3300"/>
                </a:solidFill>
              </a:rPr>
              <a:t>основного общего образования на сайте </a:t>
            </a:r>
          </a:p>
          <a:p>
            <a:pPr>
              <a:buFont typeface="Wingdings" pitchFamily="2" charset="2"/>
              <a:buNone/>
              <a:defRPr/>
            </a:pPr>
            <a:endParaRPr lang="ru-RU" dirty="0" smtClean="0">
              <a:solidFill>
                <a:srgbClr val="D60093"/>
              </a:solidFill>
            </a:endParaRPr>
          </a:p>
          <a:p>
            <a:pPr algn="ctr">
              <a:buFont typeface="Wingdings" pitchFamily="2" charset="2"/>
              <a:buNone/>
              <a:defRPr/>
            </a:pPr>
            <a:r>
              <a:rPr lang="en-US" sz="5400" dirty="0" smtClean="0">
                <a:solidFill>
                  <a:schemeClr val="bg1">
                    <a:lumMod val="75000"/>
                  </a:schemeClr>
                </a:solidFill>
              </a:rPr>
              <a:t>www.standart.edu.ru</a:t>
            </a:r>
            <a:endParaRPr lang="ru-RU" sz="54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91509A-F023-4BD2-88E7-3255E696A87A}" type="slidenum">
              <a:rPr lang="ru-RU" smtClean="0"/>
              <a:pPr>
                <a:defRPr/>
              </a:pPr>
              <a:t>27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Font typeface="Wingdings" pitchFamily="2" charset="2"/>
              <a:buNone/>
              <a:defRPr/>
            </a:pPr>
            <a:r>
              <a:rPr lang="ru-RU" sz="4800" dirty="0" smtClean="0">
                <a:solidFill>
                  <a:srgbClr val="CC3300"/>
                </a:solidFill>
              </a:rPr>
              <a:t>СПАСИБО ЗА ВНИМАНИЕ!</a:t>
            </a:r>
            <a:endParaRPr lang="ru-RU" sz="4800" dirty="0">
              <a:solidFill>
                <a:srgbClr val="CC33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3366510-F622-4EAF-ACDF-78623006A762}" type="slidenum">
              <a:rPr lang="ru-RU" smtClean="0"/>
              <a:pPr>
                <a:defRPr/>
              </a:pPr>
              <a:t>28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79388" y="152400"/>
            <a:ext cx="8856662" cy="1066800"/>
          </a:xfrm>
        </p:spPr>
        <p:txBody>
          <a:bodyPr/>
          <a:lstStyle/>
          <a:p>
            <a:pPr eaLnBrk="1" hangingPunct="1">
              <a:defRPr/>
            </a:pPr>
            <a:r>
              <a:rPr lang="ru-RU" sz="3600" b="1" dirty="0" smtClean="0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  <a:t>Обсуждение проекта ФГОС основного общего образования</a:t>
            </a:r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250825" y="1196975"/>
            <a:ext cx="8642350" cy="5256213"/>
          </a:xfrm>
        </p:spPr>
        <p:txBody>
          <a:bodyPr/>
          <a:lstStyle/>
          <a:p>
            <a:pPr algn="just" eaLnBrk="1" hangingPunct="1">
              <a:buFont typeface="Wingdings" pitchFamily="2" charset="2"/>
              <a:buNone/>
              <a:defRPr/>
            </a:pPr>
            <a:r>
              <a:rPr lang="ru-RU" sz="2000" dirty="0" smtClean="0">
                <a:solidFill>
                  <a:srgbClr val="000000"/>
                </a:solidFill>
                <a:effectLst/>
              </a:rPr>
              <a:t>    </a:t>
            </a:r>
            <a:r>
              <a:rPr lang="ru-RU" sz="2000" dirty="0" smtClean="0">
                <a:solidFill>
                  <a:srgbClr val="000000"/>
                </a:solidFill>
                <a:effectLst/>
                <a:cs typeface="Tahoma" pitchFamily="34" charset="0"/>
              </a:rPr>
              <a:t>Проект ФГОС основного общего образования</a:t>
            </a:r>
            <a:r>
              <a:rPr lang="ru-RU" sz="2000" b="1" dirty="0" smtClean="0">
                <a:solidFill>
                  <a:srgbClr val="000000"/>
                </a:solidFill>
                <a:effectLst/>
                <a:cs typeface="Tahoma" pitchFamily="34" charset="0"/>
              </a:rPr>
              <a:t> </a:t>
            </a:r>
            <a:r>
              <a:rPr lang="ru-RU" sz="2000" dirty="0" smtClean="0">
                <a:solidFill>
                  <a:srgbClr val="000000"/>
                </a:solidFill>
                <a:effectLst/>
                <a:cs typeface="Tahoma" pitchFamily="34" charset="0"/>
              </a:rPr>
              <a:t>– 4 мая 2010 г. Институтом стратегических исследований в образовании РАО представлен </a:t>
            </a:r>
            <a:r>
              <a:rPr lang="ru-RU" sz="2000" b="1" dirty="0" smtClean="0">
                <a:solidFill>
                  <a:schemeClr val="bg1">
                    <a:lumMod val="75000"/>
                  </a:schemeClr>
                </a:solidFill>
                <a:effectLst/>
                <a:cs typeface="Tahoma" pitchFamily="34" charset="0"/>
              </a:rPr>
              <a:t>в Совет по стандартам </a:t>
            </a:r>
            <a:r>
              <a:rPr lang="ru-RU" sz="2000" dirty="0" err="1" smtClean="0">
                <a:solidFill>
                  <a:srgbClr val="000000"/>
                </a:solidFill>
                <a:effectLst/>
                <a:cs typeface="Tahoma" pitchFamily="34" charset="0"/>
              </a:rPr>
              <a:t>Минобрнауки</a:t>
            </a:r>
            <a:r>
              <a:rPr lang="ru-RU" sz="2000" dirty="0" smtClean="0">
                <a:solidFill>
                  <a:srgbClr val="000000"/>
                </a:solidFill>
                <a:effectLst/>
                <a:cs typeface="Tahoma" pitchFamily="34" charset="0"/>
              </a:rPr>
              <a:t>  России </a:t>
            </a:r>
          </a:p>
          <a:p>
            <a:pPr algn="just" eaLnBrk="1" hangingPunct="1">
              <a:buFont typeface="Wingdings" pitchFamily="2" charset="2"/>
              <a:buNone/>
              <a:defRPr/>
            </a:pPr>
            <a:r>
              <a:rPr lang="ru-RU" sz="2000" dirty="0" smtClean="0">
                <a:solidFill>
                  <a:srgbClr val="000000"/>
                </a:solidFill>
                <a:effectLst/>
                <a:cs typeface="Tahoma" pitchFamily="34" charset="0"/>
              </a:rPr>
              <a:t>    </a:t>
            </a:r>
            <a:endParaRPr lang="en-US" sz="2000" dirty="0" smtClean="0">
              <a:solidFill>
                <a:srgbClr val="000000"/>
              </a:solidFill>
              <a:effectLst/>
              <a:cs typeface="Tahoma" pitchFamily="34" charset="0"/>
            </a:endParaRPr>
          </a:p>
          <a:p>
            <a:pPr algn="just" eaLnBrk="1" hangingPunct="1">
              <a:buFont typeface="Wingdings" pitchFamily="2" charset="2"/>
              <a:buNone/>
              <a:defRPr/>
            </a:pPr>
            <a:r>
              <a:rPr lang="en-US" sz="2000" dirty="0" smtClean="0">
                <a:solidFill>
                  <a:srgbClr val="000000"/>
                </a:solidFill>
                <a:effectLst/>
                <a:cs typeface="Tahoma" pitchFamily="34" charset="0"/>
              </a:rPr>
              <a:t>    </a:t>
            </a:r>
            <a:r>
              <a:rPr lang="ru-RU" sz="2000" dirty="0" smtClean="0">
                <a:solidFill>
                  <a:srgbClr val="000000"/>
                </a:solidFill>
                <a:effectLst/>
                <a:cs typeface="Tahoma" pitchFamily="34" charset="0"/>
              </a:rPr>
              <a:t>По итогам проведения экспертизы независимыми экспертными организациями в Совет поступило  </a:t>
            </a:r>
            <a:r>
              <a:rPr lang="ru-RU" sz="2000" b="1" dirty="0" smtClean="0">
                <a:solidFill>
                  <a:schemeClr val="bg1">
                    <a:lumMod val="75000"/>
                  </a:schemeClr>
                </a:solidFill>
                <a:effectLst/>
                <a:cs typeface="Tahoma" pitchFamily="34" charset="0"/>
              </a:rPr>
              <a:t>15   заключений</a:t>
            </a:r>
          </a:p>
          <a:p>
            <a:pPr algn="just" eaLnBrk="1" hangingPunct="1">
              <a:buFont typeface="Wingdings" pitchFamily="2" charset="2"/>
              <a:buNone/>
              <a:defRPr/>
            </a:pPr>
            <a:r>
              <a:rPr lang="ru-RU" sz="2000" b="1" dirty="0" smtClean="0">
                <a:solidFill>
                  <a:srgbClr val="000000"/>
                </a:solidFill>
                <a:effectLst/>
                <a:cs typeface="Tahoma" pitchFamily="34" charset="0"/>
              </a:rPr>
              <a:t>         </a:t>
            </a:r>
          </a:p>
          <a:p>
            <a:pPr algn="just" eaLnBrk="1" hangingPunct="1">
              <a:buFont typeface="Wingdings" pitchFamily="2" charset="2"/>
              <a:buNone/>
              <a:defRPr/>
            </a:pPr>
            <a:r>
              <a:rPr lang="ru-RU" sz="2000" dirty="0" smtClean="0">
                <a:solidFill>
                  <a:srgbClr val="000000"/>
                </a:solidFill>
                <a:effectLst/>
                <a:cs typeface="Tahoma" pitchFamily="34" charset="0"/>
              </a:rPr>
              <a:t>    Проект прошел широкое </a:t>
            </a:r>
            <a:r>
              <a:rPr lang="ru-RU" sz="2000" b="1" dirty="0" smtClean="0">
                <a:solidFill>
                  <a:schemeClr val="bg1">
                    <a:lumMod val="75000"/>
                  </a:schemeClr>
                </a:solidFill>
                <a:effectLst/>
                <a:cs typeface="Tahoma" pitchFamily="34" charset="0"/>
              </a:rPr>
              <a:t>общественное обсуждение</a:t>
            </a:r>
            <a:r>
              <a:rPr lang="ru-RU" sz="2000" dirty="0" smtClean="0">
                <a:solidFill>
                  <a:schemeClr val="bg1">
                    <a:lumMod val="75000"/>
                  </a:schemeClr>
                </a:solidFill>
                <a:effectLst/>
                <a:cs typeface="Tahoma" pitchFamily="34" charset="0"/>
              </a:rPr>
              <a:t>:</a:t>
            </a:r>
          </a:p>
          <a:p>
            <a:pPr algn="just" eaLnBrk="1" hangingPunct="1">
              <a:buFont typeface="Wingdings" pitchFamily="2" charset="2"/>
              <a:buChar char="Ø"/>
              <a:defRPr/>
            </a:pPr>
            <a:r>
              <a:rPr lang="ru-RU" sz="2000" dirty="0" smtClean="0">
                <a:solidFill>
                  <a:srgbClr val="000000"/>
                </a:solidFill>
                <a:effectLst/>
                <a:cs typeface="Tahoma" pitchFamily="34" charset="0"/>
              </a:rPr>
              <a:t>в рамках форума на сайте </a:t>
            </a:r>
            <a:r>
              <a:rPr lang="en-US" sz="2000" dirty="0" smtClean="0">
                <a:solidFill>
                  <a:srgbClr val="000000"/>
                </a:solidFill>
                <a:effectLst/>
                <a:cs typeface="Tahoma" pitchFamily="34" charset="0"/>
                <a:hlinkClick r:id="rId3"/>
              </a:rPr>
              <a:t>www.standart.edu.ru</a:t>
            </a:r>
            <a:endParaRPr lang="ru-RU" sz="2000" dirty="0" smtClean="0">
              <a:solidFill>
                <a:srgbClr val="000000"/>
              </a:solidFill>
              <a:effectLst/>
              <a:cs typeface="Tahoma" pitchFamily="34" charset="0"/>
            </a:endParaRPr>
          </a:p>
          <a:p>
            <a:pPr algn="just" eaLnBrk="1" hangingPunct="1">
              <a:buFont typeface="Wingdings" pitchFamily="2" charset="2"/>
              <a:buChar char="Ø"/>
              <a:defRPr/>
            </a:pPr>
            <a:r>
              <a:rPr lang="ru-RU" sz="2000" dirty="0" smtClean="0">
                <a:solidFill>
                  <a:srgbClr val="000000"/>
                </a:solidFill>
                <a:effectLst/>
                <a:cs typeface="Tahoma" pitchFamily="34" charset="0"/>
              </a:rPr>
              <a:t>на заседании Всероссийского педагогического собрания</a:t>
            </a:r>
          </a:p>
          <a:p>
            <a:pPr algn="just" eaLnBrk="1" hangingPunct="1">
              <a:buFont typeface="Wingdings" pitchFamily="2" charset="2"/>
              <a:buChar char="Ø"/>
              <a:defRPr/>
            </a:pPr>
            <a:r>
              <a:rPr lang="ru-RU" sz="2000" dirty="0" smtClean="0">
                <a:solidFill>
                  <a:srgbClr val="000000"/>
                </a:solidFill>
                <a:effectLst/>
                <a:cs typeface="Tahoma" pitchFamily="34" charset="0"/>
              </a:rPr>
              <a:t>На заседании Комитета по образованию ГД РФ</a:t>
            </a:r>
          </a:p>
          <a:p>
            <a:pPr algn="just" eaLnBrk="1" hangingPunct="1">
              <a:buFont typeface="Wingdings" pitchFamily="2" charset="2"/>
              <a:buChar char="Ø"/>
              <a:defRPr/>
            </a:pPr>
            <a:r>
              <a:rPr lang="ru-RU" sz="2000" dirty="0" smtClean="0">
                <a:solidFill>
                  <a:srgbClr val="000000"/>
                </a:solidFill>
                <a:effectLst/>
                <a:cs typeface="Tahoma" pitchFamily="34" charset="0"/>
              </a:rPr>
              <a:t>в Общественной палате Российской Федерации</a:t>
            </a:r>
          </a:p>
          <a:p>
            <a:pPr algn="just" eaLnBrk="1" hangingPunct="1">
              <a:buFont typeface="Wingdings" pitchFamily="2" charset="2"/>
              <a:buNone/>
              <a:defRPr/>
            </a:pPr>
            <a:r>
              <a:rPr lang="ru-RU" sz="2000" dirty="0" smtClean="0">
                <a:solidFill>
                  <a:srgbClr val="000000"/>
                </a:solidFill>
                <a:effectLst/>
                <a:cs typeface="Tahoma" pitchFamily="34" charset="0"/>
              </a:rPr>
              <a:t>     26 июля 2010 г. доработанный проект стандарта представлен </a:t>
            </a:r>
          </a:p>
          <a:p>
            <a:pPr algn="just" eaLnBrk="1" hangingPunct="1">
              <a:buFont typeface="Wingdings" pitchFamily="2" charset="2"/>
              <a:buNone/>
              <a:defRPr/>
            </a:pPr>
            <a:r>
              <a:rPr lang="en-US" sz="2000" dirty="0" smtClean="0">
                <a:solidFill>
                  <a:schemeClr val="bg1">
                    <a:lumMod val="75000"/>
                  </a:schemeClr>
                </a:solidFill>
                <a:effectLst/>
                <a:cs typeface="Tahoma" pitchFamily="34" charset="0"/>
              </a:rPr>
              <a:t>     </a:t>
            </a:r>
            <a:r>
              <a:rPr lang="ru-RU" sz="2000" b="1" dirty="0" smtClean="0">
                <a:solidFill>
                  <a:schemeClr val="bg1">
                    <a:lumMod val="75000"/>
                  </a:schemeClr>
                </a:solidFill>
                <a:effectLst/>
                <a:cs typeface="Tahoma" pitchFamily="34" charset="0"/>
              </a:rPr>
              <a:t>в группу мониторинга </a:t>
            </a:r>
            <a:r>
              <a:rPr lang="ru-RU" sz="2000" dirty="0" smtClean="0">
                <a:solidFill>
                  <a:srgbClr val="000000"/>
                </a:solidFill>
                <a:effectLst/>
                <a:cs typeface="Tahoma" pitchFamily="34" charset="0"/>
              </a:rPr>
              <a:t>доработки стандарта при Совете по стандартам</a:t>
            </a:r>
            <a:r>
              <a:rPr lang="en-US" sz="2000" dirty="0" smtClean="0">
                <a:solidFill>
                  <a:srgbClr val="000000"/>
                </a:solidFill>
                <a:effectLst/>
                <a:cs typeface="Tahoma" pitchFamily="34" charset="0"/>
              </a:rPr>
              <a:t> </a:t>
            </a:r>
            <a:r>
              <a:rPr lang="ru-RU" sz="2000" dirty="0" err="1" smtClean="0">
                <a:solidFill>
                  <a:srgbClr val="000000"/>
                </a:solidFill>
                <a:effectLst/>
                <a:cs typeface="Tahoma" pitchFamily="34" charset="0"/>
              </a:rPr>
              <a:t>Минобрнауки</a:t>
            </a:r>
            <a:r>
              <a:rPr lang="ru-RU" sz="2000" dirty="0" smtClean="0">
                <a:solidFill>
                  <a:srgbClr val="000000"/>
                </a:solidFill>
                <a:effectLst/>
                <a:cs typeface="Tahoma" pitchFamily="34" charset="0"/>
              </a:rPr>
              <a:t> России </a:t>
            </a:r>
            <a:endParaRPr lang="en-US" sz="2000" dirty="0" smtClean="0">
              <a:solidFill>
                <a:srgbClr val="000000"/>
              </a:solidFill>
              <a:effectLst/>
              <a:cs typeface="Tahoma" pitchFamily="34" charset="0"/>
            </a:endParaRPr>
          </a:p>
          <a:p>
            <a:pPr eaLnBrk="1" hangingPunct="1">
              <a:defRPr/>
            </a:pPr>
            <a:endParaRPr lang="en-US" sz="2000" dirty="0" smtClean="0">
              <a:solidFill>
                <a:srgbClr val="0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defRPr/>
            </a:pPr>
            <a:endParaRPr lang="ru-RU" sz="2000" dirty="0" smtClean="0">
              <a:solidFill>
                <a:srgbClr val="0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defRPr/>
            </a:pP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8077F80-3EB1-4D3A-9663-CDC4FA2DC987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Содержимое 3"/>
          <p:cNvSpPr>
            <a:spLocks noGrp="1"/>
          </p:cNvSpPr>
          <p:nvPr>
            <p:ph idx="1"/>
          </p:nvPr>
        </p:nvSpPr>
        <p:spPr>
          <a:xfrm>
            <a:off x="107950" y="692150"/>
            <a:ext cx="8928100" cy="5689600"/>
          </a:xfrm>
        </p:spPr>
        <p:txBody>
          <a:bodyPr/>
          <a:lstStyle/>
          <a:p>
            <a:pPr eaLnBrk="1" hangingPunct="1">
              <a:buFont typeface="Wingdings 3" pitchFamily="18" charset="2"/>
              <a:buNone/>
            </a:pPr>
            <a:r>
              <a:rPr lang="ru-RU" sz="2000" smtClean="0">
                <a:solidFill>
                  <a:srgbClr val="FF0000"/>
                </a:solidFill>
                <a:effectLst/>
              </a:rPr>
              <a:t>   </a:t>
            </a:r>
            <a:endParaRPr lang="ru-RU" sz="1400" smtClean="0">
              <a:solidFill>
                <a:srgbClr val="000000"/>
              </a:solidFill>
              <a:effectLst/>
            </a:endParaRPr>
          </a:p>
          <a:p>
            <a:pPr algn="just">
              <a:buClr>
                <a:srgbClr val="FF0000"/>
              </a:buClr>
              <a:buFont typeface="Wingdings" pitchFamily="2" charset="2"/>
              <a:buChar char="Ø"/>
            </a:pPr>
            <a:r>
              <a:rPr lang="ru-RU" sz="2000" smtClean="0">
                <a:solidFill>
                  <a:srgbClr val="191919"/>
                </a:solidFill>
                <a:latin typeface="Arial" charset="0"/>
              </a:rPr>
              <a:t>     Значительно расширены функции и круг пользователей ФГОС</a:t>
            </a:r>
          </a:p>
          <a:p>
            <a:pPr algn="just">
              <a:buClr>
                <a:srgbClr val="FF0000"/>
              </a:buClr>
              <a:buFont typeface="Wingdings" pitchFamily="2" charset="2"/>
              <a:buChar char="Ø"/>
            </a:pPr>
            <a:endParaRPr lang="ru-RU" sz="1400" smtClean="0">
              <a:solidFill>
                <a:srgbClr val="191919"/>
              </a:solidFill>
              <a:latin typeface="Arial" charset="0"/>
            </a:endParaRPr>
          </a:p>
          <a:p>
            <a:pPr algn="just">
              <a:buClr>
                <a:srgbClr val="FF0000"/>
              </a:buClr>
              <a:buFont typeface="Wingdings" pitchFamily="2" charset="2"/>
              <a:buChar char="Ø"/>
            </a:pPr>
            <a:r>
              <a:rPr lang="ru-RU" sz="2000" smtClean="0">
                <a:solidFill>
                  <a:srgbClr val="191919"/>
                </a:solidFill>
                <a:latin typeface="Arial" charset="0"/>
              </a:rPr>
              <a:t>     Впервые при разработке ФГОС выявлялись и  учитывались</a:t>
            </a:r>
          </a:p>
          <a:p>
            <a:pPr algn="just">
              <a:buClr>
                <a:srgbClr val="FF0000"/>
              </a:buClr>
              <a:buFont typeface="Wingdings" pitchFamily="2" charset="2"/>
              <a:buNone/>
            </a:pPr>
            <a:r>
              <a:rPr lang="ru-RU" sz="2000" smtClean="0">
                <a:solidFill>
                  <a:srgbClr val="191919"/>
                </a:solidFill>
                <a:latin typeface="Arial" charset="0"/>
              </a:rPr>
              <a:t>         потребности личности, общества и государства в общем</a:t>
            </a:r>
          </a:p>
          <a:p>
            <a:pPr algn="just">
              <a:buClr>
                <a:srgbClr val="FF0000"/>
              </a:buClr>
              <a:buFont typeface="Wingdings" pitchFamily="2" charset="2"/>
              <a:buNone/>
            </a:pPr>
            <a:r>
              <a:rPr lang="ru-RU" sz="2000" smtClean="0">
                <a:solidFill>
                  <a:srgbClr val="191919"/>
                </a:solidFill>
                <a:latin typeface="Arial" charset="0"/>
              </a:rPr>
              <a:t>         образовании</a:t>
            </a:r>
          </a:p>
          <a:p>
            <a:pPr algn="just">
              <a:buClr>
                <a:srgbClr val="FF0000"/>
              </a:buClr>
              <a:buFont typeface="Wingdings" pitchFamily="2" charset="2"/>
              <a:buNone/>
            </a:pPr>
            <a:endParaRPr lang="ru-RU" sz="1400" smtClean="0">
              <a:solidFill>
                <a:srgbClr val="191919"/>
              </a:solidFill>
              <a:latin typeface="Arial" charset="0"/>
            </a:endParaRPr>
          </a:p>
          <a:p>
            <a:pPr algn="just">
              <a:buClr>
                <a:srgbClr val="FF0000"/>
              </a:buClr>
              <a:buFont typeface="Wingdings" pitchFamily="2" charset="2"/>
              <a:buChar char="Ø"/>
            </a:pPr>
            <a:r>
              <a:rPr lang="ru-RU" sz="2000" smtClean="0">
                <a:solidFill>
                  <a:srgbClr val="191919"/>
                </a:solidFill>
                <a:latin typeface="Arial" charset="0"/>
              </a:rPr>
              <a:t>     Изменилась структура стандарта (совокупность требований)</a:t>
            </a:r>
          </a:p>
          <a:p>
            <a:pPr algn="just">
              <a:buClr>
                <a:srgbClr val="FF0000"/>
              </a:buClr>
              <a:buFont typeface="Wingdings" pitchFamily="2" charset="2"/>
              <a:buChar char="Ø"/>
            </a:pPr>
            <a:endParaRPr lang="ru-RU" sz="1400" smtClean="0">
              <a:solidFill>
                <a:srgbClr val="191919"/>
              </a:solidFill>
              <a:latin typeface="Arial" charset="0"/>
            </a:endParaRPr>
          </a:p>
          <a:p>
            <a:pPr algn="just">
              <a:buClr>
                <a:srgbClr val="FF0000"/>
              </a:buClr>
              <a:buFont typeface="Wingdings" pitchFamily="2" charset="2"/>
              <a:buChar char="Ø"/>
            </a:pPr>
            <a:r>
              <a:rPr lang="ru-RU" sz="2000" smtClean="0">
                <a:solidFill>
                  <a:srgbClr val="191919"/>
                </a:solidFill>
                <a:latin typeface="Arial" charset="0"/>
              </a:rPr>
              <a:t>     Системообразующей  составляющей ФГОС стали  требования к</a:t>
            </a:r>
          </a:p>
          <a:p>
            <a:pPr algn="just">
              <a:buClr>
                <a:srgbClr val="FF0000"/>
              </a:buClr>
              <a:buFont typeface="Wingdings" pitchFamily="2" charset="2"/>
              <a:buNone/>
            </a:pPr>
            <a:r>
              <a:rPr lang="ru-RU" sz="2000" smtClean="0">
                <a:solidFill>
                  <a:srgbClr val="191919"/>
                </a:solidFill>
                <a:latin typeface="Arial" charset="0"/>
              </a:rPr>
              <a:t>         результатам освоения основных образовательных  программ</a:t>
            </a:r>
          </a:p>
          <a:p>
            <a:pPr algn="just">
              <a:buClr>
                <a:srgbClr val="FF0000"/>
              </a:buClr>
              <a:buFont typeface="Wingdings" pitchFamily="2" charset="2"/>
              <a:buNone/>
            </a:pPr>
            <a:endParaRPr lang="ru-RU" sz="1400" smtClean="0">
              <a:solidFill>
                <a:srgbClr val="191919"/>
              </a:solidFill>
              <a:latin typeface="Arial" charset="0"/>
            </a:endParaRPr>
          </a:p>
          <a:p>
            <a:pPr algn="just">
              <a:buClr>
                <a:srgbClr val="FF0000"/>
              </a:buClr>
              <a:buFont typeface="Wingdings" pitchFamily="2" charset="2"/>
              <a:buChar char="Ø"/>
            </a:pPr>
            <a:r>
              <a:rPr lang="ru-RU" sz="2000" smtClean="0">
                <a:solidFill>
                  <a:srgbClr val="191919"/>
                </a:solidFill>
                <a:latin typeface="Arial" charset="0"/>
              </a:rPr>
              <a:t>     Изменилось представление об образовательных результатах</a:t>
            </a:r>
          </a:p>
          <a:p>
            <a:pPr algn="just">
              <a:buClr>
                <a:srgbClr val="FF0000"/>
              </a:buClr>
              <a:buFont typeface="Wingdings" pitchFamily="2" charset="2"/>
              <a:buNone/>
            </a:pPr>
            <a:r>
              <a:rPr lang="ru-RU" sz="2000" smtClean="0">
                <a:solidFill>
                  <a:srgbClr val="191919"/>
                </a:solidFill>
                <a:latin typeface="Arial" charset="0"/>
              </a:rPr>
              <a:t>         (личностные, метапредметные, предметные)</a:t>
            </a:r>
          </a:p>
          <a:p>
            <a:pPr algn="just">
              <a:buClr>
                <a:srgbClr val="FF0000"/>
              </a:buClr>
              <a:buFont typeface="Wingdings" pitchFamily="2" charset="2"/>
              <a:buNone/>
            </a:pPr>
            <a:endParaRPr lang="ru-RU" sz="1400" smtClean="0">
              <a:solidFill>
                <a:srgbClr val="191919"/>
              </a:solidFill>
              <a:latin typeface="Arial" charset="0"/>
            </a:endParaRPr>
          </a:p>
          <a:p>
            <a:pPr algn="just">
              <a:buClr>
                <a:srgbClr val="FF0000"/>
              </a:buClr>
              <a:buFont typeface="Wingdings" pitchFamily="2" charset="2"/>
              <a:buChar char="Ø"/>
            </a:pPr>
            <a:r>
              <a:rPr lang="ru-RU" sz="2000" smtClean="0">
                <a:solidFill>
                  <a:srgbClr val="191919"/>
                </a:solidFill>
                <a:latin typeface="Arial" charset="0"/>
              </a:rPr>
              <a:t>     ФГОС имеет методологическое основание (системно-</a:t>
            </a:r>
          </a:p>
          <a:p>
            <a:pPr algn="just">
              <a:buClr>
                <a:srgbClr val="FF0000"/>
              </a:buClr>
              <a:buFont typeface="Wingdings" pitchFamily="2" charset="2"/>
              <a:buNone/>
            </a:pPr>
            <a:r>
              <a:rPr lang="ru-RU" sz="2000" smtClean="0">
                <a:solidFill>
                  <a:srgbClr val="191919"/>
                </a:solidFill>
                <a:latin typeface="Arial" charset="0"/>
              </a:rPr>
              <a:t>         деятельностный подход)</a:t>
            </a:r>
            <a:endParaRPr lang="ru-RU" sz="2000" smtClean="0">
              <a:solidFill>
                <a:srgbClr val="191919"/>
              </a:solidFill>
              <a:effectLst/>
              <a:latin typeface="Arial" charset="0"/>
            </a:endParaRPr>
          </a:p>
          <a:p>
            <a:pPr algn="just" eaLnBrk="1" hangingPunct="1">
              <a:buClr>
                <a:srgbClr val="FF0000"/>
              </a:buClr>
              <a:buFont typeface="Wingdings" pitchFamily="2" charset="2"/>
              <a:buNone/>
            </a:pPr>
            <a:r>
              <a:rPr lang="ru-RU" sz="2000" smtClean="0">
                <a:solidFill>
                  <a:srgbClr val="191919"/>
                </a:solidFill>
                <a:effectLst/>
              </a:rPr>
              <a:t>   </a:t>
            </a:r>
            <a:endParaRPr lang="ru-RU" sz="1400" smtClean="0">
              <a:solidFill>
                <a:srgbClr val="000000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404813"/>
            <a:ext cx="8964613" cy="287337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4000" b="1" dirty="0" smtClean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Особенности ФГОС</a:t>
            </a:r>
            <a:br>
              <a:rPr lang="ru-RU" sz="4000" b="1" dirty="0" smtClean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chemeClr val="bg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solidFill>
                  <a:schemeClr val="bg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400" dirty="0"/>
          </a:p>
        </p:txBody>
      </p:sp>
      <p:sp>
        <p:nvSpPr>
          <p:cNvPr id="20484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54B93B5-FE29-45BA-8099-10EAE771DD63}" type="slidenum">
              <a:rPr lang="ru-RU"/>
              <a:pPr>
                <a:defRPr/>
              </a:pPr>
              <a:t>4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Содержимое 3"/>
          <p:cNvSpPr>
            <a:spLocks noGrp="1"/>
          </p:cNvSpPr>
          <p:nvPr>
            <p:ph idx="1"/>
          </p:nvPr>
        </p:nvSpPr>
        <p:spPr>
          <a:xfrm>
            <a:off x="107950" y="1052513"/>
            <a:ext cx="8928100" cy="5616575"/>
          </a:xfrm>
        </p:spPr>
        <p:txBody>
          <a:bodyPr/>
          <a:lstStyle/>
          <a:p>
            <a:pPr eaLnBrk="1" hangingPunct="1">
              <a:buFont typeface="Wingdings 3" pitchFamily="18" charset="2"/>
              <a:buNone/>
              <a:defRPr/>
            </a:pPr>
            <a:r>
              <a:rPr lang="ru-RU" sz="1600" dirty="0" smtClean="0">
                <a:solidFill>
                  <a:srgbClr val="000000"/>
                </a:solidFill>
                <a:effectLst/>
              </a:rPr>
              <a:t>    </a:t>
            </a:r>
            <a:endParaRPr lang="ru-RU" sz="1400" dirty="0" smtClean="0">
              <a:solidFill>
                <a:srgbClr val="000000"/>
              </a:solidFill>
              <a:effectLst/>
            </a:endParaRPr>
          </a:p>
          <a:p>
            <a:pPr>
              <a:buClr>
                <a:srgbClr val="FF0000"/>
              </a:buClr>
              <a:buFont typeface="Wingdings" pitchFamily="2" charset="2"/>
              <a:buChar char="Ø"/>
              <a:defRPr/>
            </a:pPr>
            <a:r>
              <a:rPr lang="ru-RU" sz="2000" dirty="0" smtClean="0">
                <a:solidFill>
                  <a:srgbClr val="000000"/>
                </a:solidFill>
                <a:effectLst/>
              </a:rPr>
              <a:t>    </a:t>
            </a:r>
            <a:r>
              <a:rPr lang="ru-RU" sz="1400" dirty="0" smtClean="0"/>
              <a:t> </a:t>
            </a:r>
            <a:r>
              <a:rPr lang="ru-RU" sz="2000" dirty="0" smtClean="0">
                <a:solidFill>
                  <a:schemeClr val="tx2">
                    <a:lumMod val="10000"/>
                  </a:schemeClr>
                </a:solidFill>
              </a:rPr>
              <a:t>Ориентиром при построении содержания образования  стали </a:t>
            </a:r>
          </a:p>
          <a:p>
            <a:pPr>
              <a:buClr>
                <a:srgbClr val="FF0000"/>
              </a:buClr>
              <a:buFont typeface="Wingdings" pitchFamily="2" charset="2"/>
              <a:buNone/>
              <a:defRPr/>
            </a:pPr>
            <a:r>
              <a:rPr lang="ru-RU" sz="2000" dirty="0" smtClean="0">
                <a:solidFill>
                  <a:schemeClr val="tx2">
                    <a:lumMod val="10000"/>
                  </a:schemeClr>
                </a:solidFill>
              </a:rPr>
              <a:t>         Фундаментальное ядро содержания общего образования и</a:t>
            </a:r>
          </a:p>
          <a:p>
            <a:pPr>
              <a:buClr>
                <a:srgbClr val="FF0000"/>
              </a:buClr>
              <a:buFont typeface="Wingdings" pitchFamily="2" charset="2"/>
              <a:buNone/>
              <a:defRPr/>
            </a:pPr>
            <a:r>
              <a:rPr lang="ru-RU" sz="2000" dirty="0" smtClean="0">
                <a:solidFill>
                  <a:schemeClr val="tx2">
                    <a:lumMod val="10000"/>
                  </a:schemeClr>
                </a:solidFill>
              </a:rPr>
              <a:t>         Концепция духовно-нравственного воспитания и развития </a:t>
            </a:r>
          </a:p>
          <a:p>
            <a:pPr>
              <a:buClr>
                <a:srgbClr val="FF0000"/>
              </a:buClr>
              <a:buFont typeface="Wingdings" pitchFamily="2" charset="2"/>
              <a:buNone/>
              <a:defRPr/>
            </a:pPr>
            <a:r>
              <a:rPr lang="ru-RU" sz="2000" dirty="0" smtClean="0">
                <a:solidFill>
                  <a:schemeClr val="tx2">
                    <a:lumMod val="10000"/>
                  </a:schemeClr>
                </a:solidFill>
              </a:rPr>
              <a:t>         личности гражданина России</a:t>
            </a:r>
          </a:p>
          <a:p>
            <a:pPr>
              <a:buClr>
                <a:srgbClr val="FF0000"/>
              </a:buClr>
              <a:buFont typeface="Wingdings" pitchFamily="2" charset="2"/>
              <a:buChar char="Ø"/>
              <a:defRPr/>
            </a:pPr>
            <a:r>
              <a:rPr lang="ru-RU" sz="2000" dirty="0" smtClean="0">
                <a:solidFill>
                  <a:schemeClr val="tx2">
                    <a:lumMod val="10000"/>
                  </a:schemeClr>
                </a:solidFill>
              </a:rPr>
              <a:t>     Изменились методологические основы системы оценки достижения </a:t>
            </a:r>
          </a:p>
          <a:p>
            <a:pPr>
              <a:buClr>
                <a:srgbClr val="FF0000"/>
              </a:buClr>
              <a:buFont typeface="Wingdings" pitchFamily="2" charset="2"/>
              <a:buNone/>
              <a:defRPr/>
            </a:pPr>
            <a:r>
              <a:rPr lang="ru-RU" sz="2000" dirty="0" smtClean="0">
                <a:solidFill>
                  <a:schemeClr val="tx2">
                    <a:lumMod val="10000"/>
                  </a:schemeClr>
                </a:solidFill>
              </a:rPr>
              <a:t>         требований к результатам образования</a:t>
            </a:r>
          </a:p>
          <a:p>
            <a:pPr>
              <a:buClr>
                <a:srgbClr val="FF0000"/>
              </a:buClr>
              <a:buFont typeface="Wingdings" pitchFamily="2" charset="2"/>
              <a:buChar char="Ø"/>
              <a:defRPr/>
            </a:pPr>
            <a:r>
              <a:rPr lang="ru-RU" sz="2000" dirty="0" smtClean="0">
                <a:solidFill>
                  <a:schemeClr val="tx2">
                    <a:lumMod val="10000"/>
                  </a:schemeClr>
                </a:solidFill>
              </a:rPr>
              <a:t>     Значительно расширена часть ООП, формируемая участниками</a:t>
            </a:r>
          </a:p>
          <a:p>
            <a:pPr>
              <a:buClr>
                <a:srgbClr val="FF0000"/>
              </a:buClr>
              <a:buFont typeface="Wingdings" pitchFamily="2" charset="2"/>
              <a:buNone/>
              <a:defRPr/>
            </a:pPr>
            <a:r>
              <a:rPr lang="ru-RU" sz="2000" dirty="0" smtClean="0">
                <a:solidFill>
                  <a:schemeClr val="tx2">
                    <a:lumMod val="10000"/>
                  </a:schemeClr>
                </a:solidFill>
              </a:rPr>
              <a:t>         образовательного процесса</a:t>
            </a:r>
          </a:p>
          <a:p>
            <a:pPr>
              <a:buClr>
                <a:srgbClr val="FF0000"/>
              </a:buClr>
              <a:buFont typeface="Wingdings" pitchFamily="2" charset="2"/>
              <a:buChar char="Ø"/>
              <a:defRPr/>
            </a:pPr>
            <a:r>
              <a:rPr lang="ru-RU" sz="2000" dirty="0" smtClean="0">
                <a:solidFill>
                  <a:schemeClr val="tx2">
                    <a:lumMod val="10000"/>
                  </a:schemeClr>
                </a:solidFill>
              </a:rPr>
              <a:t>     Представлены широкие возможности реализации этнокультурной </a:t>
            </a:r>
          </a:p>
          <a:p>
            <a:pPr>
              <a:buClr>
                <a:srgbClr val="FF0000"/>
              </a:buClr>
              <a:buFont typeface="Wingdings" pitchFamily="2" charset="2"/>
              <a:buNone/>
              <a:defRPr/>
            </a:pPr>
            <a:r>
              <a:rPr lang="ru-RU" sz="2000" dirty="0" smtClean="0">
                <a:solidFill>
                  <a:schemeClr val="tx2">
                    <a:lumMod val="10000"/>
                  </a:schemeClr>
                </a:solidFill>
              </a:rPr>
              <a:t>         составляющей ФГОС </a:t>
            </a:r>
          </a:p>
          <a:p>
            <a:pPr>
              <a:buClr>
                <a:srgbClr val="FF0000"/>
              </a:buClr>
              <a:buFont typeface="Wingdings" pitchFamily="2" charset="2"/>
              <a:buChar char="Ø"/>
              <a:defRPr/>
            </a:pPr>
            <a:r>
              <a:rPr lang="ru-RU" sz="2000" dirty="0" smtClean="0">
                <a:solidFill>
                  <a:schemeClr val="tx2">
                    <a:lumMod val="10000"/>
                  </a:schemeClr>
                </a:solidFill>
              </a:rPr>
              <a:t>     Предложена новая структура Базисного учебного плана, в состав</a:t>
            </a:r>
          </a:p>
          <a:p>
            <a:pPr>
              <a:buClr>
                <a:srgbClr val="FF0000"/>
              </a:buClr>
              <a:buFont typeface="Wingdings" pitchFamily="2" charset="2"/>
              <a:buNone/>
              <a:defRPr/>
            </a:pPr>
            <a:r>
              <a:rPr lang="ru-RU" sz="2000" dirty="0" smtClean="0">
                <a:solidFill>
                  <a:schemeClr val="tx2">
                    <a:lumMod val="10000"/>
                  </a:schemeClr>
                </a:solidFill>
              </a:rPr>
              <a:t>         которого включена внеурочная деятельность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333375"/>
            <a:ext cx="8964613" cy="719138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4000" b="1" dirty="0" smtClean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Особенности ФГОС</a:t>
            </a:r>
            <a:br>
              <a:rPr lang="ru-RU" sz="4000" b="1" dirty="0" smtClean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400" dirty="0"/>
          </a:p>
        </p:txBody>
      </p:sp>
      <p:sp>
        <p:nvSpPr>
          <p:cNvPr id="20484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A5FD480-EF1A-4916-9BBC-7CAAD42D978C}" type="slidenum">
              <a:rPr lang="ru-RU"/>
              <a:pPr>
                <a:defRPr/>
              </a:pPr>
              <a:t>5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4" name="Группа 9"/>
          <p:cNvGrpSpPr>
            <a:grpSpLocks/>
          </p:cNvGrpSpPr>
          <p:nvPr/>
        </p:nvGrpSpPr>
        <p:grpSpPr bwMode="auto">
          <a:xfrm>
            <a:off x="611188" y="6237288"/>
            <a:ext cx="7848600" cy="504825"/>
            <a:chOff x="83426" y="-55142"/>
            <a:chExt cx="1827847" cy="1462278"/>
          </a:xfrm>
        </p:grpSpPr>
        <p:sp>
          <p:nvSpPr>
            <p:cNvPr id="8217" name="Скругленный прямоугольник 10"/>
            <p:cNvSpPr>
              <a:spLocks noChangeArrowheads="1"/>
            </p:cNvSpPr>
            <p:nvPr/>
          </p:nvSpPr>
          <p:spPr bwMode="auto">
            <a:xfrm>
              <a:off x="83426" y="-55142"/>
              <a:ext cx="1827847" cy="1462278"/>
            </a:xfrm>
            <a:prstGeom prst="roundRect">
              <a:avLst>
                <a:gd name="adj" fmla="val 10000"/>
              </a:avLst>
            </a:prstGeom>
            <a:solidFill>
              <a:schemeClr val="tx2"/>
            </a:solidFill>
            <a:ln w="25400" algn="ctr">
              <a:noFill/>
              <a:round/>
              <a:headEnd/>
              <a:tailEnd/>
            </a:ln>
          </p:spPr>
          <p:txBody>
            <a:bodyPr/>
            <a:lstStyle/>
            <a:p>
              <a:endParaRPr lang="ru-RU" sz="2400">
                <a:latin typeface="Tahoma" pitchFamily="34" charset="0"/>
                <a:cs typeface="Arial" charset="0"/>
              </a:endParaRPr>
            </a:p>
          </p:txBody>
        </p:sp>
        <p:sp>
          <p:nvSpPr>
            <p:cNvPr id="10266" name="Скругленный прямоугольник 5"/>
            <p:cNvSpPr>
              <a:spLocks noChangeArrowheads="1"/>
            </p:cNvSpPr>
            <p:nvPr/>
          </p:nvSpPr>
          <p:spPr bwMode="auto">
            <a:xfrm>
              <a:off x="155150" y="151783"/>
              <a:ext cx="1741335" cy="1241557"/>
            </a:xfrm>
            <a:prstGeom prst="rect">
              <a:avLst/>
            </a:prstGeom>
            <a:solidFill>
              <a:schemeClr val="tx2"/>
            </a:solidFill>
            <a:ln w="9525">
              <a:noFill/>
              <a:miter lim="800000"/>
              <a:headEnd/>
              <a:tailEnd/>
            </a:ln>
          </p:spPr>
          <p:txBody>
            <a:bodyPr lIns="47625" tIns="47625" rIns="47625" bIns="47625" anchor="ctr"/>
            <a:lstStyle/>
            <a:p>
              <a:pPr algn="ctr" defTabSz="111125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2000" b="1" dirty="0">
                  <a:solidFill>
                    <a:schemeClr val="bg1">
                      <a:lumMod val="75000"/>
                    </a:schemeClr>
                  </a:solidFill>
                  <a:latin typeface="Tahoma" pitchFamily="34" charset="0"/>
                  <a:cs typeface="Tahoma" pitchFamily="34" charset="0"/>
                </a:rPr>
                <a:t>НОВОЕ СОДЕРЖАНИЕ ОБЩЕГО ОБРАЗОВАНИЯ</a:t>
              </a:r>
            </a:p>
          </p:txBody>
        </p:sp>
      </p:grpSp>
      <p:grpSp>
        <p:nvGrpSpPr>
          <p:cNvPr id="8195" name="Группа 9"/>
          <p:cNvGrpSpPr>
            <a:grpSpLocks/>
          </p:cNvGrpSpPr>
          <p:nvPr/>
        </p:nvGrpSpPr>
        <p:grpSpPr bwMode="auto">
          <a:xfrm>
            <a:off x="323850" y="2781300"/>
            <a:ext cx="3600450" cy="2016125"/>
            <a:chOff x="120783" y="236204"/>
            <a:chExt cx="1850022" cy="1485947"/>
          </a:xfrm>
        </p:grpSpPr>
        <p:sp>
          <p:nvSpPr>
            <p:cNvPr id="8215" name="Скругленный прямоугольник 10"/>
            <p:cNvSpPr>
              <a:spLocks noChangeArrowheads="1"/>
            </p:cNvSpPr>
            <p:nvPr/>
          </p:nvSpPr>
          <p:spPr bwMode="auto">
            <a:xfrm>
              <a:off x="120783" y="236204"/>
              <a:ext cx="1827847" cy="1462278"/>
            </a:xfrm>
            <a:prstGeom prst="roundRect">
              <a:avLst>
                <a:gd name="adj" fmla="val 10000"/>
              </a:avLst>
            </a:prstGeom>
            <a:solidFill>
              <a:srgbClr val="B2B2B2"/>
            </a:solidFill>
            <a:ln w="25400" algn="ctr">
              <a:noFill/>
              <a:round/>
              <a:headEnd/>
              <a:tailEnd/>
            </a:ln>
          </p:spPr>
          <p:txBody>
            <a:bodyPr/>
            <a:lstStyle/>
            <a:p>
              <a:endParaRPr lang="ru-RU" sz="2400">
                <a:latin typeface="Tahoma" pitchFamily="34" charset="0"/>
                <a:cs typeface="Arial" charset="0"/>
              </a:endParaRPr>
            </a:p>
          </p:txBody>
        </p:sp>
        <p:sp>
          <p:nvSpPr>
            <p:cNvPr id="6" name="Скругленный прямоугольник 5"/>
            <p:cNvSpPr>
              <a:spLocks noChangeArrowheads="1"/>
            </p:cNvSpPr>
            <p:nvPr/>
          </p:nvSpPr>
          <p:spPr bwMode="auto">
            <a:xfrm>
              <a:off x="120783" y="382459"/>
              <a:ext cx="1850022" cy="1339692"/>
            </a:xfrm>
            <a:prstGeom prst="rect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  <a:headEnd/>
              <a:tailEnd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lIns="47625" tIns="47625" rIns="47625" bIns="47625" anchor="ctr"/>
            <a:lstStyle/>
            <a:p>
              <a:pPr defTabSz="111125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dirty="0">
                  <a:solidFill>
                    <a:srgbClr val="002060"/>
                  </a:solidFill>
                  <a:cs typeface="Tahoma" pitchFamily="34" charset="0"/>
                </a:rPr>
                <a:t>ключевые задачи  формирования  универсальных видов учебной деятельности в соответствии с требованиями ФГОС к результатам образования </a:t>
              </a:r>
            </a:p>
          </p:txBody>
        </p:sp>
      </p:grpSp>
      <p:sp>
        <p:nvSpPr>
          <p:cNvPr id="8196" name="AutoShape 26"/>
          <p:cNvSpPr>
            <a:spLocks noChangeArrowheads="1"/>
          </p:cNvSpPr>
          <p:nvPr/>
        </p:nvSpPr>
        <p:spPr bwMode="auto">
          <a:xfrm>
            <a:off x="4140200" y="1628775"/>
            <a:ext cx="288925" cy="144463"/>
          </a:xfrm>
          <a:prstGeom prst="downArrow">
            <a:avLst>
              <a:gd name="adj1" fmla="val 50000"/>
              <a:gd name="adj2" fmla="val 25000"/>
            </a:avLst>
          </a:prstGeom>
          <a:solidFill>
            <a:srgbClr val="0066FF"/>
          </a:solidFill>
          <a:ln w="12700" cap="sq">
            <a:solidFill>
              <a:schemeClr val="bg2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8197" name="Группа 9"/>
          <p:cNvGrpSpPr>
            <a:grpSpLocks/>
          </p:cNvGrpSpPr>
          <p:nvPr/>
        </p:nvGrpSpPr>
        <p:grpSpPr bwMode="auto">
          <a:xfrm>
            <a:off x="4859338" y="2781300"/>
            <a:ext cx="3779837" cy="2016125"/>
            <a:chOff x="83426" y="-55142"/>
            <a:chExt cx="1831706" cy="1552726"/>
          </a:xfrm>
        </p:grpSpPr>
        <p:sp>
          <p:nvSpPr>
            <p:cNvPr id="8213" name="Скругленный прямоугольник 10"/>
            <p:cNvSpPr>
              <a:spLocks noChangeArrowheads="1"/>
            </p:cNvSpPr>
            <p:nvPr/>
          </p:nvSpPr>
          <p:spPr bwMode="auto">
            <a:xfrm>
              <a:off x="83426" y="-55142"/>
              <a:ext cx="1827847" cy="1462277"/>
            </a:xfrm>
            <a:prstGeom prst="roundRect">
              <a:avLst>
                <a:gd name="adj" fmla="val 10000"/>
              </a:avLst>
            </a:prstGeom>
            <a:solidFill>
              <a:srgbClr val="B2B2B2"/>
            </a:solidFill>
            <a:ln w="25400" algn="ctr">
              <a:noFill/>
              <a:round/>
              <a:headEnd/>
              <a:tailEnd/>
            </a:ln>
          </p:spPr>
          <p:txBody>
            <a:bodyPr/>
            <a:lstStyle/>
            <a:p>
              <a:endParaRPr lang="ru-RU" sz="2400">
                <a:latin typeface="Tahoma" pitchFamily="34" charset="0"/>
                <a:cs typeface="Arial" charset="0"/>
              </a:endParaRPr>
            </a:p>
          </p:txBody>
        </p:sp>
        <p:sp>
          <p:nvSpPr>
            <p:cNvPr id="32" name="Скругленный прямоугольник 5"/>
            <p:cNvSpPr>
              <a:spLocks noChangeArrowheads="1"/>
            </p:cNvSpPr>
            <p:nvPr/>
          </p:nvSpPr>
          <p:spPr bwMode="auto">
            <a:xfrm>
              <a:off x="120352" y="105021"/>
              <a:ext cx="1794780" cy="1392563"/>
            </a:xfrm>
            <a:prstGeom prst="rect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  <a:headEnd/>
              <a:tailEnd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lIns="47625" tIns="47625" rIns="47625" bIns="47625" anchor="ctr"/>
            <a:lstStyle/>
            <a:p>
              <a:pPr algn="ctr" defTabSz="111125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2400" b="1" dirty="0">
                  <a:solidFill>
                    <a:schemeClr val="tx2"/>
                  </a:solidFill>
                  <a:latin typeface="Times New Roman" charset="0"/>
                </a:rPr>
                <a:t> </a:t>
              </a:r>
              <a:endParaRPr lang="ru-RU" sz="2400" dirty="0">
                <a:solidFill>
                  <a:srgbClr val="002060"/>
                </a:solidFill>
                <a:latin typeface="Times New Roman" charset="0"/>
              </a:endParaRPr>
            </a:p>
          </p:txBody>
        </p:sp>
      </p:grpSp>
      <p:sp>
        <p:nvSpPr>
          <p:cNvPr id="8198" name="Прямоугольник 34"/>
          <p:cNvSpPr>
            <a:spLocks noChangeArrowheads="1"/>
          </p:cNvSpPr>
          <p:nvPr/>
        </p:nvSpPr>
        <p:spPr bwMode="auto">
          <a:xfrm>
            <a:off x="5076825" y="3141663"/>
            <a:ext cx="3382963" cy="1338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111250">
              <a:lnSpc>
                <a:spcPct val="90000"/>
              </a:lnSpc>
              <a:spcAft>
                <a:spcPct val="35000"/>
              </a:spcAft>
            </a:pPr>
            <a:r>
              <a:rPr lang="ru-RU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система ведущих  научных теорий, основных понятий и методов в областях знаний , представленных в общем образовании</a:t>
            </a:r>
          </a:p>
        </p:txBody>
      </p:sp>
      <p:grpSp>
        <p:nvGrpSpPr>
          <p:cNvPr id="8199" name="Группа 9"/>
          <p:cNvGrpSpPr>
            <a:grpSpLocks/>
          </p:cNvGrpSpPr>
          <p:nvPr/>
        </p:nvGrpSpPr>
        <p:grpSpPr bwMode="auto">
          <a:xfrm>
            <a:off x="1619250" y="1844675"/>
            <a:ext cx="5832475" cy="638175"/>
            <a:chOff x="109231" y="1528923"/>
            <a:chExt cx="2098136" cy="2002276"/>
          </a:xfrm>
        </p:grpSpPr>
        <p:sp>
          <p:nvSpPr>
            <p:cNvPr id="8211" name="Скругленный прямоугольник 10"/>
            <p:cNvSpPr>
              <a:spLocks noChangeArrowheads="1"/>
            </p:cNvSpPr>
            <p:nvPr/>
          </p:nvSpPr>
          <p:spPr bwMode="auto">
            <a:xfrm>
              <a:off x="109231" y="1528923"/>
              <a:ext cx="2098136" cy="1462279"/>
            </a:xfrm>
            <a:prstGeom prst="roundRect">
              <a:avLst>
                <a:gd name="adj" fmla="val 10000"/>
              </a:avLst>
            </a:prstGeom>
            <a:solidFill>
              <a:srgbClr val="B2B2B2"/>
            </a:solidFill>
            <a:ln w="25400" algn="ctr">
              <a:noFill/>
              <a:round/>
              <a:headEnd/>
              <a:tailEnd/>
            </a:ln>
          </p:spPr>
          <p:txBody>
            <a:bodyPr/>
            <a:lstStyle/>
            <a:p>
              <a:endParaRPr lang="ru-RU" sz="2400">
                <a:latin typeface="Tahoma" pitchFamily="34" charset="0"/>
                <a:cs typeface="Arial" charset="0"/>
              </a:endParaRPr>
            </a:p>
          </p:txBody>
        </p:sp>
        <p:sp>
          <p:nvSpPr>
            <p:cNvPr id="39" name="Скругленный прямоугольник 5"/>
            <p:cNvSpPr>
              <a:spLocks noChangeArrowheads="1"/>
            </p:cNvSpPr>
            <p:nvPr/>
          </p:nvSpPr>
          <p:spPr bwMode="auto">
            <a:xfrm>
              <a:off x="134930" y="1982176"/>
              <a:ext cx="2005050" cy="1549023"/>
            </a:xfrm>
            <a:prstGeom prst="rect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  <a:headEnd/>
              <a:tailEnd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lIns="47625" tIns="47625" rIns="47625" bIns="47625" anchor="ctr"/>
            <a:lstStyle/>
            <a:p>
              <a:pPr algn="ctr" defTabSz="111125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2400" dirty="0">
                  <a:solidFill>
                    <a:srgbClr val="002060"/>
                  </a:solidFill>
                  <a:cs typeface="Tahoma" pitchFamily="34" charset="0"/>
                </a:rPr>
                <a:t> </a:t>
              </a:r>
              <a:r>
                <a:rPr lang="ru-RU" sz="2000" dirty="0">
                  <a:solidFill>
                    <a:srgbClr val="002060"/>
                  </a:solidFill>
                  <a:cs typeface="Tahoma" pitchFamily="34" charset="0"/>
                </a:rPr>
                <a:t>обобщенные требования к результатам</a:t>
              </a:r>
            </a:p>
          </p:txBody>
        </p:sp>
      </p:grpSp>
      <p:sp>
        <p:nvSpPr>
          <p:cNvPr id="8200" name="Скругленный прямоугольник 10"/>
          <p:cNvSpPr>
            <a:spLocks noChangeArrowheads="1"/>
          </p:cNvSpPr>
          <p:nvPr/>
        </p:nvSpPr>
        <p:spPr bwMode="auto">
          <a:xfrm>
            <a:off x="1403350" y="908050"/>
            <a:ext cx="5976938" cy="406400"/>
          </a:xfrm>
          <a:prstGeom prst="roundRect">
            <a:avLst>
              <a:gd name="adj" fmla="val 10000"/>
            </a:avLst>
          </a:prstGeom>
          <a:solidFill>
            <a:srgbClr val="B2B2B2"/>
          </a:solidFill>
          <a:ln w="25400" algn="ctr">
            <a:noFill/>
            <a:round/>
            <a:headEnd/>
            <a:tailEnd/>
          </a:ln>
        </p:spPr>
        <p:txBody>
          <a:bodyPr/>
          <a:lstStyle/>
          <a:p>
            <a:endParaRPr lang="ru-RU" sz="2400">
              <a:latin typeface="Tahoma" pitchFamily="34" charset="0"/>
              <a:cs typeface="Arial" charset="0"/>
            </a:endParaRPr>
          </a:p>
        </p:txBody>
      </p:sp>
      <p:sp>
        <p:nvSpPr>
          <p:cNvPr id="45" name="Скругленный прямоугольник 5"/>
          <p:cNvSpPr>
            <a:spLocks noChangeArrowheads="1"/>
          </p:cNvSpPr>
          <p:nvPr/>
        </p:nvSpPr>
        <p:spPr bwMode="auto">
          <a:xfrm>
            <a:off x="1476375" y="1052513"/>
            <a:ext cx="5934075" cy="360362"/>
          </a:xfrm>
          <a:prstGeom prst="rect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47625" tIns="47625" rIns="47625" bIns="47625" anchor="ctr"/>
          <a:lstStyle/>
          <a:p>
            <a:pPr algn="ctr" defTabSz="111125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2000" dirty="0">
                <a:solidFill>
                  <a:srgbClr val="002060"/>
                </a:solidFill>
                <a:cs typeface="Tahoma" pitchFamily="34" charset="0"/>
              </a:rPr>
              <a:t>запросы семьи, общества и государства</a:t>
            </a:r>
          </a:p>
        </p:txBody>
      </p:sp>
      <p:sp>
        <p:nvSpPr>
          <p:cNvPr id="8202" name="AutoShape 26"/>
          <p:cNvSpPr>
            <a:spLocks noChangeArrowheads="1"/>
          </p:cNvSpPr>
          <p:nvPr/>
        </p:nvSpPr>
        <p:spPr bwMode="auto">
          <a:xfrm>
            <a:off x="2916238" y="2565400"/>
            <a:ext cx="287337" cy="142875"/>
          </a:xfrm>
          <a:prstGeom prst="downArrow">
            <a:avLst>
              <a:gd name="adj1" fmla="val 50000"/>
              <a:gd name="adj2" fmla="val 25000"/>
            </a:avLst>
          </a:prstGeom>
          <a:solidFill>
            <a:srgbClr val="0066FF"/>
          </a:solidFill>
          <a:ln w="12700" cap="sq">
            <a:solidFill>
              <a:schemeClr val="bg2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203" name="AutoShape 26"/>
          <p:cNvSpPr>
            <a:spLocks noChangeArrowheads="1"/>
          </p:cNvSpPr>
          <p:nvPr/>
        </p:nvSpPr>
        <p:spPr bwMode="auto">
          <a:xfrm>
            <a:off x="5364163" y="2565400"/>
            <a:ext cx="288925" cy="142875"/>
          </a:xfrm>
          <a:prstGeom prst="downArrow">
            <a:avLst>
              <a:gd name="adj1" fmla="val 50000"/>
              <a:gd name="adj2" fmla="val 25000"/>
            </a:avLst>
          </a:prstGeom>
          <a:solidFill>
            <a:srgbClr val="0066FF"/>
          </a:solidFill>
          <a:ln w="12700" cap="sq">
            <a:solidFill>
              <a:schemeClr val="bg2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204" name="AutoShape 26"/>
          <p:cNvSpPr>
            <a:spLocks noChangeArrowheads="1"/>
          </p:cNvSpPr>
          <p:nvPr/>
        </p:nvSpPr>
        <p:spPr bwMode="auto">
          <a:xfrm>
            <a:off x="5724525" y="4941888"/>
            <a:ext cx="287338" cy="144462"/>
          </a:xfrm>
          <a:prstGeom prst="downArrow">
            <a:avLst>
              <a:gd name="adj1" fmla="val 50000"/>
              <a:gd name="adj2" fmla="val 25000"/>
            </a:avLst>
          </a:prstGeom>
          <a:solidFill>
            <a:srgbClr val="0066FF"/>
          </a:solidFill>
          <a:ln w="12700" cap="sq">
            <a:solidFill>
              <a:schemeClr val="bg2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205" name="AutoShape 26"/>
          <p:cNvSpPr>
            <a:spLocks noChangeArrowheads="1"/>
          </p:cNvSpPr>
          <p:nvPr/>
        </p:nvSpPr>
        <p:spPr bwMode="auto">
          <a:xfrm>
            <a:off x="3132138" y="4941888"/>
            <a:ext cx="287337" cy="144462"/>
          </a:xfrm>
          <a:prstGeom prst="downArrow">
            <a:avLst>
              <a:gd name="adj1" fmla="val 50000"/>
              <a:gd name="adj2" fmla="val 25000"/>
            </a:avLst>
          </a:prstGeom>
          <a:solidFill>
            <a:srgbClr val="0066FF"/>
          </a:solidFill>
          <a:ln w="12700" cap="sq">
            <a:solidFill>
              <a:schemeClr val="bg2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206" name="Скругленный прямоугольник 10"/>
          <p:cNvSpPr>
            <a:spLocks noChangeArrowheads="1"/>
          </p:cNvSpPr>
          <p:nvPr/>
        </p:nvSpPr>
        <p:spPr bwMode="auto">
          <a:xfrm>
            <a:off x="900113" y="5734050"/>
            <a:ext cx="6696075" cy="358775"/>
          </a:xfrm>
          <a:prstGeom prst="roundRect">
            <a:avLst>
              <a:gd name="adj" fmla="val 10000"/>
            </a:avLst>
          </a:prstGeom>
          <a:solidFill>
            <a:srgbClr val="B2B2B2"/>
          </a:solidFill>
          <a:ln w="25400" algn="ctr">
            <a:noFill/>
            <a:round/>
            <a:headEnd/>
            <a:tailEnd/>
          </a:ln>
        </p:spPr>
        <p:txBody>
          <a:bodyPr/>
          <a:lstStyle/>
          <a:p>
            <a:endParaRPr lang="ru-RU" sz="2400">
              <a:latin typeface="Tahoma" pitchFamily="34" charset="0"/>
              <a:cs typeface="Arial" charset="0"/>
            </a:endParaRPr>
          </a:p>
        </p:txBody>
      </p:sp>
      <p:sp>
        <p:nvSpPr>
          <p:cNvPr id="53" name="Скругленный прямоугольник 5"/>
          <p:cNvSpPr>
            <a:spLocks noChangeArrowheads="1"/>
          </p:cNvSpPr>
          <p:nvPr/>
        </p:nvSpPr>
        <p:spPr bwMode="auto">
          <a:xfrm>
            <a:off x="971550" y="5084763"/>
            <a:ext cx="7129463" cy="936625"/>
          </a:xfrm>
          <a:prstGeom prst="rect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47625" tIns="47625" rIns="47625" bIns="47625" anchor="ctr"/>
          <a:lstStyle/>
          <a:p>
            <a:pPr algn="ctr" defTabSz="1111250">
              <a:lnSpc>
                <a:spcPct val="90000"/>
              </a:lnSpc>
              <a:spcAft>
                <a:spcPct val="35000"/>
              </a:spcAft>
              <a:defRPr/>
            </a:pPr>
            <a:endParaRPr lang="ru-RU" sz="2000" dirty="0">
              <a:solidFill>
                <a:srgbClr val="002060"/>
              </a:solidFill>
              <a:latin typeface="Times New Roman" charset="0"/>
            </a:endParaRPr>
          </a:p>
          <a:p>
            <a:pPr algn="ctr" defTabSz="111125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dirty="0">
                <a:solidFill>
                  <a:srgbClr val="002060"/>
                </a:solidFill>
                <a:cs typeface="Tahoma" pitchFamily="34" charset="0"/>
              </a:rPr>
              <a:t>Концепция духовно-нравственного развития и воспитания личности гражданина России, фундаментальное ядро содержания общего образования , </a:t>
            </a:r>
            <a:r>
              <a:rPr lang="ru-RU" dirty="0" err="1">
                <a:solidFill>
                  <a:srgbClr val="002060"/>
                </a:solidFill>
                <a:cs typeface="Tahoma" pitchFamily="34" charset="0"/>
              </a:rPr>
              <a:t>системно-деятельностный</a:t>
            </a:r>
            <a:r>
              <a:rPr lang="ru-RU" dirty="0">
                <a:solidFill>
                  <a:srgbClr val="002060"/>
                </a:solidFill>
                <a:cs typeface="Tahoma" pitchFamily="34" charset="0"/>
              </a:rPr>
              <a:t> подход </a:t>
            </a:r>
          </a:p>
          <a:p>
            <a:pPr algn="ctr" defTabSz="1111250">
              <a:lnSpc>
                <a:spcPct val="90000"/>
              </a:lnSpc>
              <a:spcAft>
                <a:spcPct val="35000"/>
              </a:spcAft>
              <a:defRPr/>
            </a:pPr>
            <a:endParaRPr lang="ru-RU" sz="2000" dirty="0">
              <a:solidFill>
                <a:srgbClr val="002060"/>
              </a:solidFill>
              <a:latin typeface="Times New Roman" charset="0"/>
            </a:endParaRPr>
          </a:p>
        </p:txBody>
      </p:sp>
      <p:sp>
        <p:nvSpPr>
          <p:cNvPr id="8208" name="AutoShape 26"/>
          <p:cNvSpPr>
            <a:spLocks noChangeArrowheads="1"/>
          </p:cNvSpPr>
          <p:nvPr/>
        </p:nvSpPr>
        <p:spPr bwMode="auto">
          <a:xfrm>
            <a:off x="4643438" y="6165850"/>
            <a:ext cx="287337" cy="144463"/>
          </a:xfrm>
          <a:prstGeom prst="downArrow">
            <a:avLst>
              <a:gd name="adj1" fmla="val 50000"/>
              <a:gd name="adj2" fmla="val 25000"/>
            </a:avLst>
          </a:prstGeom>
          <a:solidFill>
            <a:srgbClr val="0066FF"/>
          </a:solidFill>
          <a:ln w="12700" cap="sq">
            <a:solidFill>
              <a:schemeClr val="bg2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8" name="Заголовок 27"/>
          <p:cNvSpPr>
            <a:spLocks noGrp="1"/>
          </p:cNvSpPr>
          <p:nvPr>
            <p:ph type="title"/>
          </p:nvPr>
        </p:nvSpPr>
        <p:spPr>
          <a:xfrm>
            <a:off x="179388" y="152400"/>
            <a:ext cx="8713787" cy="539750"/>
          </a:xfrm>
        </p:spPr>
        <p:txBody>
          <a:bodyPr/>
          <a:lstStyle/>
          <a:p>
            <a:pPr>
              <a:defRPr/>
            </a:pPr>
            <a:r>
              <a:rPr lang="ru-RU" sz="3600" b="1" dirty="0" smtClean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Формирование содержания образования </a:t>
            </a:r>
            <a:endParaRPr lang="ru-RU" sz="3600" b="1" dirty="0">
              <a:solidFill>
                <a:srgbClr val="CC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00E380C-F496-47B2-A9EE-3D11D05AD17F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51A1182-A256-465F-930F-187316558214}" type="slidenum">
              <a:rPr lang="ru-RU" smtClean="0"/>
              <a:pPr>
                <a:defRPr/>
              </a:pPr>
              <a:t>7</a:t>
            </a:fld>
            <a:endParaRPr lang="ru-RU" smtClean="0"/>
          </a:p>
        </p:txBody>
      </p:sp>
      <p:sp>
        <p:nvSpPr>
          <p:cNvPr id="47109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000" b="1" dirty="0" smtClean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Новая образовательная среда</a:t>
            </a:r>
          </a:p>
        </p:txBody>
      </p:sp>
      <p:sp>
        <p:nvSpPr>
          <p:cNvPr id="47110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539750" y="1357313"/>
            <a:ext cx="7689850" cy="4525962"/>
          </a:xfrm>
        </p:spPr>
        <p:txBody>
          <a:bodyPr>
            <a:normAutofit/>
          </a:bodyPr>
          <a:lstStyle/>
          <a:p>
            <a:pPr marL="365125" indent="-255588" algn="just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2800" smtClean="0"/>
              <a:t>  </a:t>
            </a:r>
            <a:r>
              <a:rPr lang="ru-RU" sz="2800" b="1" smtClean="0">
                <a:solidFill>
                  <a:srgbClr val="000000"/>
                </a:solidFill>
                <a:effectLst/>
                <a:cs typeface="Tahoma" pitchFamily="34" charset="0"/>
              </a:rPr>
              <a:t>Эффективность </a:t>
            </a:r>
            <a:r>
              <a:rPr lang="ru-RU" sz="2800" smtClean="0">
                <a:solidFill>
                  <a:srgbClr val="000000"/>
                </a:solidFill>
                <a:effectLst/>
                <a:cs typeface="Tahoma" pitchFamily="34" charset="0"/>
              </a:rPr>
              <a:t>современного учебно-воспитательного процесса обеспечивается  </a:t>
            </a:r>
            <a:r>
              <a:rPr lang="ru-RU" sz="2800" b="1" smtClean="0">
                <a:solidFill>
                  <a:srgbClr val="000000"/>
                </a:solidFill>
                <a:effectLst/>
                <a:cs typeface="Tahoma" pitchFamily="34" charset="0"/>
              </a:rPr>
              <a:t>инновационной  образовательной средой </a:t>
            </a:r>
            <a:r>
              <a:rPr lang="ru-RU" sz="2800" smtClean="0">
                <a:solidFill>
                  <a:srgbClr val="000000"/>
                </a:solidFill>
                <a:effectLst/>
                <a:cs typeface="Tahoma" pitchFamily="34" charset="0"/>
              </a:rPr>
              <a:t>- системой ресурсов, инструментов и</a:t>
            </a:r>
            <a:r>
              <a:rPr lang="ru-RU" sz="2800" smtClean="0">
                <a:solidFill>
                  <a:srgbClr val="000000"/>
                </a:solidFill>
                <a:effectLst/>
                <a:latin typeface="Arial" charset="0"/>
                <a:cs typeface="Tahoma" pitchFamily="34" charset="0"/>
              </a:rPr>
              <a:t> </a:t>
            </a:r>
            <a:r>
              <a:rPr lang="ru-RU" sz="2800" smtClean="0">
                <a:solidFill>
                  <a:srgbClr val="000000"/>
                </a:solidFill>
                <a:effectLst/>
                <a:cs typeface="Tahoma" pitchFamily="34" charset="0"/>
              </a:rPr>
              <a:t>технологий, обеспечивающих достижение требований к результатам освоения основной образовательной</a:t>
            </a:r>
            <a:r>
              <a:rPr lang="ru-RU" sz="2800" smtClean="0">
                <a:solidFill>
                  <a:srgbClr val="000000"/>
                </a:solidFill>
                <a:effectLst/>
                <a:latin typeface="Arial" charset="0"/>
                <a:cs typeface="Tahoma" pitchFamily="34" charset="0"/>
              </a:rPr>
              <a:t> </a:t>
            </a:r>
            <a:r>
              <a:rPr lang="ru-RU" sz="2800" smtClean="0">
                <a:solidFill>
                  <a:srgbClr val="000000"/>
                </a:solidFill>
                <a:effectLst/>
                <a:cs typeface="Tahoma" pitchFamily="34" charset="0"/>
              </a:rPr>
              <a:t>программы образовательного учреждения</a:t>
            </a:r>
          </a:p>
          <a:p>
            <a:pPr marL="365125" indent="-255588" eaLnBrk="1" hangingPunct="1">
              <a:lnSpc>
                <a:spcPct val="90000"/>
              </a:lnSpc>
              <a:buFont typeface="Wingdings" pitchFamily="2" charset="2"/>
              <a:buNone/>
            </a:pPr>
            <a:endParaRPr lang="ru-RU" smtClean="0">
              <a:solidFill>
                <a:srgbClr val="0033CC"/>
              </a:solidFill>
            </a:endParaRPr>
          </a:p>
          <a:p>
            <a:pPr marL="365125" indent="-255588" eaLnBrk="1" hangingPunct="1">
              <a:lnSpc>
                <a:spcPct val="90000"/>
              </a:lnSpc>
              <a:buFontTx/>
              <a:buNone/>
            </a:pPr>
            <a:endParaRPr lang="ru-RU" sz="3000" smtClean="0"/>
          </a:p>
        </p:txBody>
      </p:sp>
      <p:sp>
        <p:nvSpPr>
          <p:cNvPr id="6" name="Номер слайда 5"/>
          <p:cNvSpPr txBox="1">
            <a:spLocks noGrp="1"/>
          </p:cNvSpPr>
          <p:nvPr/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algn="r">
              <a:defRPr/>
            </a:pPr>
            <a:endParaRPr lang="ru-RU" sz="1400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23850" y="152400"/>
            <a:ext cx="8569325" cy="1066800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4000" dirty="0" smtClean="0">
                <a:solidFill>
                  <a:srgbClr val="D600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smtClean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ФГОС начальной и основной школы </a:t>
            </a:r>
            <a:r>
              <a:rPr lang="ru-RU" sz="2400" b="1" dirty="0" smtClean="0">
                <a:solidFill>
                  <a:schemeClr val="bg1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solidFill>
                  <a:schemeClr val="bg1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chemeClr val="bg1">
                    <a:lumMod val="20000"/>
                    <a:lumOff val="80000"/>
                  </a:schemeClr>
                </a:solidFill>
              </a:rPr>
              <a:t/>
            </a:r>
            <a:br>
              <a:rPr lang="ru-RU" sz="2400" b="1" dirty="0" smtClean="0">
                <a:solidFill>
                  <a:schemeClr val="bg1">
                    <a:lumMod val="20000"/>
                    <a:lumOff val="80000"/>
                  </a:schemeClr>
                </a:solidFill>
              </a:rPr>
            </a:br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400" dirty="0"/>
          </a:p>
        </p:txBody>
      </p:sp>
      <p:sp>
        <p:nvSpPr>
          <p:cNvPr id="11267" name="Содержимое 3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Char char="q"/>
              <a:defRPr/>
            </a:pPr>
            <a:r>
              <a:rPr lang="ru-RU" sz="2400" dirty="0" smtClean="0">
                <a:solidFill>
                  <a:srgbClr val="000000"/>
                </a:solidFill>
                <a:effectLst/>
              </a:rPr>
              <a:t>    </a:t>
            </a:r>
            <a:r>
              <a:rPr lang="ru-RU" dirty="0" smtClean="0">
                <a:solidFill>
                  <a:schemeClr val="bg2"/>
                </a:solidFill>
                <a:effectLst/>
                <a:cs typeface="Tahoma" pitchFamily="34" charset="0"/>
              </a:rPr>
              <a:t>Обеспечена </a:t>
            </a:r>
            <a:r>
              <a:rPr lang="ru-RU" b="1" dirty="0" smtClean="0">
                <a:solidFill>
                  <a:schemeClr val="bg1">
                    <a:lumMod val="75000"/>
                  </a:schemeClr>
                </a:solidFill>
                <a:effectLst/>
                <a:cs typeface="Tahoma" pitchFamily="34" charset="0"/>
              </a:rPr>
              <a:t>преемственность </a:t>
            </a:r>
            <a:r>
              <a:rPr lang="ru-RU" dirty="0" smtClean="0">
                <a:solidFill>
                  <a:schemeClr val="bg2"/>
                </a:solidFill>
                <a:effectLst/>
                <a:cs typeface="Tahoma" pitchFamily="34" charset="0"/>
              </a:rPr>
              <a:t>ФГОС начального и основного общего образования</a:t>
            </a:r>
          </a:p>
          <a:p>
            <a:pPr eaLnBrk="1" hangingPunct="1">
              <a:buFont typeface="Wingdings 3" pitchFamily="18" charset="2"/>
              <a:buNone/>
              <a:defRPr/>
            </a:pPr>
            <a:endParaRPr lang="ru-RU" sz="3200" dirty="0" smtClean="0">
              <a:solidFill>
                <a:srgbClr val="000000"/>
              </a:solidFill>
              <a:effectLst/>
            </a:endParaRPr>
          </a:p>
        </p:txBody>
      </p:sp>
      <p:sp>
        <p:nvSpPr>
          <p:cNvPr id="9" name="Содержимое 8"/>
          <p:cNvSpPr>
            <a:spLocks noGrp="1"/>
          </p:cNvSpPr>
          <p:nvPr>
            <p:ph sz="half" idx="2"/>
          </p:nvPr>
        </p:nvSpPr>
        <p:spPr>
          <a:xfrm>
            <a:off x="4724400" y="1447800"/>
            <a:ext cx="3886200" cy="4933950"/>
          </a:xfrm>
        </p:spPr>
        <p:txBody>
          <a:bodyPr/>
          <a:lstStyle/>
          <a:p>
            <a:pPr>
              <a:buFont typeface="Wingdings" pitchFamily="2" charset="2"/>
              <a:buChar char="q"/>
              <a:defRPr/>
            </a:pPr>
            <a:r>
              <a:rPr lang="ru-RU" dirty="0" smtClean="0">
                <a:solidFill>
                  <a:schemeClr val="hlink"/>
                </a:solidFill>
              </a:rPr>
              <a:t>  </a:t>
            </a:r>
            <a:r>
              <a:rPr lang="ru-RU" dirty="0" smtClean="0">
                <a:solidFill>
                  <a:schemeClr val="bg2"/>
                </a:solidFill>
                <a:effectLst/>
              </a:rPr>
              <a:t>Обеспечено </a:t>
            </a:r>
            <a:r>
              <a:rPr lang="ru-RU" b="1" dirty="0" smtClean="0">
                <a:solidFill>
                  <a:schemeClr val="bg1">
                    <a:lumMod val="75000"/>
                  </a:schemeClr>
                </a:solidFill>
                <a:effectLst/>
              </a:rPr>
              <a:t>развитие</a:t>
            </a:r>
            <a:r>
              <a:rPr lang="ru-RU" dirty="0" smtClean="0">
                <a:solidFill>
                  <a:schemeClr val="bg2"/>
                </a:solidFill>
                <a:effectLst/>
              </a:rPr>
              <a:t> основных положений ФГОС основного общего образования в соответствии с возрастными особенностями и целями обучения на данной ступени обучения</a:t>
            </a:r>
          </a:p>
          <a:p>
            <a:pPr>
              <a:defRPr/>
            </a:pPr>
            <a:endParaRPr lang="ru-RU" dirty="0"/>
          </a:p>
        </p:txBody>
      </p:sp>
      <p:sp>
        <p:nvSpPr>
          <p:cNvPr id="20484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E484B4C-A3E3-4984-9BC0-32133C821F0C}" type="slidenum">
              <a:rPr lang="ru-RU"/>
              <a:pPr>
                <a:defRPr/>
              </a:pPr>
              <a:t>8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4900" dirty="0" smtClean="0">
                <a:solidFill>
                  <a:srgbClr val="D600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900" b="1" dirty="0" smtClean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Портреты выпускников </a:t>
            </a:r>
            <a:r>
              <a:rPr lang="ru-RU" sz="2400" dirty="0" smtClean="0">
                <a:solidFill>
                  <a:srgbClr val="D600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solidFill>
                  <a:srgbClr val="D600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400" dirty="0"/>
          </a:p>
        </p:txBody>
      </p:sp>
      <p:sp>
        <p:nvSpPr>
          <p:cNvPr id="20482" name="Содержимое 3"/>
          <p:cNvSpPr>
            <a:spLocks noGrp="1"/>
          </p:cNvSpPr>
          <p:nvPr>
            <p:ph sz="half" idx="1"/>
          </p:nvPr>
        </p:nvSpPr>
        <p:spPr>
          <a:xfrm>
            <a:off x="179388" y="1125538"/>
            <a:ext cx="4176712" cy="6048375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ru-RU" sz="20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ru-RU" sz="2400" b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Начальная школа </a:t>
            </a:r>
          </a:p>
          <a:p>
            <a:pPr>
              <a:buFont typeface="Wingdings" pitchFamily="2" charset="2"/>
              <a:buNone/>
            </a:pPr>
            <a:r>
              <a:rPr lang="ru-RU" sz="2000" smtClean="0">
                <a:solidFill>
                  <a:srgbClr val="000000"/>
                </a:solidFill>
              </a:rPr>
              <a:t>1. </a:t>
            </a:r>
            <a:r>
              <a:rPr lang="ru-RU" sz="2000" smtClean="0">
                <a:solidFill>
                  <a:srgbClr val="000000"/>
                </a:solidFill>
                <a:effectLst/>
                <a:cs typeface="Times New Roman" pitchFamily="18" charset="0"/>
              </a:rPr>
              <a:t>любящий свой народ, свой край </a:t>
            </a:r>
          </a:p>
          <a:p>
            <a:pPr>
              <a:buFont typeface="Wingdings" pitchFamily="2" charset="2"/>
              <a:buNone/>
            </a:pPr>
            <a:r>
              <a:rPr lang="ru-RU" sz="2000" smtClean="0">
                <a:solidFill>
                  <a:srgbClr val="000000"/>
                </a:solidFill>
                <a:effectLst/>
                <a:cs typeface="Times New Roman" pitchFamily="18" charset="0"/>
              </a:rPr>
              <a:t>    и свою Родину </a:t>
            </a:r>
          </a:p>
          <a:p>
            <a:pPr>
              <a:buFont typeface="Wingdings" pitchFamily="2" charset="2"/>
              <a:buAutoNum type="arabicPeriod"/>
            </a:pPr>
            <a:endParaRPr lang="ru-RU" sz="2000" smtClean="0">
              <a:solidFill>
                <a:srgbClr val="000000"/>
              </a:solidFill>
              <a:effectLst/>
              <a:cs typeface="Times New Roman" pitchFamily="18" charset="0"/>
            </a:endParaRPr>
          </a:p>
          <a:p>
            <a:pPr>
              <a:buFont typeface="Wingdings" pitchFamily="2" charset="2"/>
              <a:buNone/>
            </a:pPr>
            <a:r>
              <a:rPr lang="ru-RU" sz="2000" smtClean="0">
                <a:solidFill>
                  <a:srgbClr val="000000"/>
                </a:solidFill>
                <a:effectLst/>
                <a:cs typeface="Times New Roman" pitchFamily="18" charset="0"/>
              </a:rPr>
              <a:t>2. уважающий и принимающий </a:t>
            </a:r>
          </a:p>
          <a:p>
            <a:pPr>
              <a:buFont typeface="Wingdings" pitchFamily="2" charset="2"/>
              <a:buNone/>
            </a:pPr>
            <a:r>
              <a:rPr lang="ru-RU" sz="2000" smtClean="0">
                <a:solidFill>
                  <a:srgbClr val="000000"/>
                </a:solidFill>
                <a:effectLst/>
                <a:cs typeface="Times New Roman" pitchFamily="18" charset="0"/>
              </a:rPr>
              <a:t>ценности семьи и общества</a:t>
            </a:r>
          </a:p>
          <a:p>
            <a:pPr>
              <a:buFont typeface="Wingdings" pitchFamily="2" charset="2"/>
              <a:buNone/>
            </a:pPr>
            <a:endParaRPr lang="ru-RU" sz="2000" smtClean="0">
              <a:solidFill>
                <a:srgbClr val="000000"/>
              </a:solidFill>
              <a:effectLst/>
              <a:cs typeface="Times New Roman" pitchFamily="18" charset="0"/>
            </a:endParaRPr>
          </a:p>
          <a:p>
            <a:pPr>
              <a:buFont typeface="Wingdings" pitchFamily="2" charset="2"/>
              <a:buNone/>
            </a:pPr>
            <a:endParaRPr lang="ru-RU" sz="2000" smtClean="0">
              <a:solidFill>
                <a:srgbClr val="000000"/>
              </a:solidFill>
              <a:effectLst/>
              <a:cs typeface="Times New Roman" pitchFamily="18" charset="0"/>
            </a:endParaRPr>
          </a:p>
          <a:p>
            <a:pPr>
              <a:buFont typeface="Wingdings" pitchFamily="2" charset="2"/>
              <a:buNone/>
            </a:pPr>
            <a:r>
              <a:rPr lang="ru-RU" sz="2000" smtClean="0">
                <a:solidFill>
                  <a:srgbClr val="000000"/>
                </a:solidFill>
                <a:effectLst/>
                <a:cs typeface="Times New Roman" pitchFamily="18" charset="0"/>
              </a:rPr>
              <a:t>3. любознательный, активно и </a:t>
            </a:r>
          </a:p>
          <a:p>
            <a:pPr>
              <a:buFont typeface="Wingdings" pitchFamily="2" charset="2"/>
              <a:buNone/>
            </a:pPr>
            <a:r>
              <a:rPr lang="ru-RU" sz="2000" smtClean="0">
                <a:solidFill>
                  <a:srgbClr val="000000"/>
                </a:solidFill>
                <a:effectLst/>
                <a:cs typeface="Times New Roman" pitchFamily="18" charset="0"/>
              </a:rPr>
              <a:t>заинтересованно познающий мир</a:t>
            </a:r>
          </a:p>
          <a:p>
            <a:pPr>
              <a:buFont typeface="Wingdings" pitchFamily="2" charset="2"/>
              <a:buNone/>
            </a:pPr>
            <a:endParaRPr lang="ru-RU" sz="2000" smtClean="0">
              <a:solidFill>
                <a:srgbClr val="000000"/>
              </a:solidFill>
              <a:effectLst/>
              <a:cs typeface="Times New Roman" pitchFamily="18" charset="0"/>
            </a:endParaRPr>
          </a:p>
          <a:p>
            <a:pPr>
              <a:buFont typeface="Wingdings" pitchFamily="2" charset="2"/>
              <a:buNone/>
            </a:pPr>
            <a:r>
              <a:rPr lang="ru-RU" sz="2000" smtClean="0">
                <a:solidFill>
                  <a:srgbClr val="000000"/>
                </a:solidFill>
                <a:effectLst/>
                <a:cs typeface="Times New Roman" pitchFamily="18" charset="0"/>
              </a:rPr>
              <a:t>4. владеющий основами умения </a:t>
            </a:r>
          </a:p>
          <a:p>
            <a:pPr>
              <a:buFont typeface="Wingdings" pitchFamily="2" charset="2"/>
              <a:buNone/>
            </a:pPr>
            <a:r>
              <a:rPr lang="ru-RU" sz="2000" smtClean="0">
                <a:solidFill>
                  <a:srgbClr val="000000"/>
                </a:solidFill>
                <a:effectLst/>
                <a:cs typeface="Times New Roman" pitchFamily="18" charset="0"/>
              </a:rPr>
              <a:t>учиться, способный к организации</a:t>
            </a:r>
          </a:p>
          <a:p>
            <a:pPr>
              <a:buFont typeface="Wingdings" pitchFamily="2" charset="2"/>
              <a:buNone/>
            </a:pPr>
            <a:r>
              <a:rPr lang="ru-RU" sz="2000" smtClean="0">
                <a:solidFill>
                  <a:srgbClr val="000000"/>
                </a:solidFill>
                <a:effectLst/>
                <a:cs typeface="Times New Roman" pitchFamily="18" charset="0"/>
              </a:rPr>
              <a:t> собственной деятельности</a:t>
            </a:r>
            <a:r>
              <a:rPr lang="ru-RU" sz="1800" smtClean="0">
                <a:solidFill>
                  <a:srgbClr val="000000"/>
                </a:solidFill>
                <a:effectLst/>
                <a:cs typeface="Times New Roman" pitchFamily="18" charset="0"/>
              </a:rPr>
              <a:t> </a:t>
            </a:r>
          </a:p>
          <a:p>
            <a:endParaRPr lang="ru-RU" sz="1600" smtClean="0">
              <a:solidFill>
                <a:srgbClr val="CC3399"/>
              </a:solidFill>
              <a:effectLst/>
            </a:endParaRPr>
          </a:p>
          <a:p>
            <a:pPr eaLnBrk="1" hangingPunct="1">
              <a:buFont typeface="Wingdings 3" pitchFamily="18" charset="2"/>
              <a:buNone/>
            </a:pPr>
            <a:endParaRPr lang="ru-RU" sz="3200" smtClean="0">
              <a:solidFill>
                <a:srgbClr val="000000"/>
              </a:solidFill>
              <a:effectLst/>
            </a:endParaRPr>
          </a:p>
        </p:txBody>
      </p:sp>
      <p:sp>
        <p:nvSpPr>
          <p:cNvPr id="9" name="Содержимое 8"/>
          <p:cNvSpPr>
            <a:spLocks noGrp="1"/>
          </p:cNvSpPr>
          <p:nvPr>
            <p:ph sz="half" idx="2"/>
          </p:nvPr>
        </p:nvSpPr>
        <p:spPr>
          <a:xfrm>
            <a:off x="4356100" y="1052513"/>
            <a:ext cx="4608513" cy="5616575"/>
          </a:xfrm>
          <a:ln w="6350"/>
        </p:spPr>
        <p:txBody>
          <a:bodyPr/>
          <a:lstStyle/>
          <a:p>
            <a:pPr algn="ctr">
              <a:buFont typeface="Wingdings" pitchFamily="2" charset="2"/>
              <a:buNone/>
              <a:defRPr/>
            </a:pPr>
            <a:r>
              <a:rPr lang="ru-RU" sz="2400" b="1" dirty="0" smtClean="0">
                <a:solidFill>
                  <a:schemeClr val="bg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Основная школа</a:t>
            </a:r>
          </a:p>
          <a:p>
            <a:pPr marL="171450" indent="-171450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1600" dirty="0" smtClean="0">
                <a:solidFill>
                  <a:schemeClr val="bg2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ru-RU" sz="1800" dirty="0" smtClean="0">
                <a:solidFill>
                  <a:schemeClr val="bg2">
                    <a:lumMod val="50000"/>
                  </a:schemeClr>
                </a:solidFill>
                <a:effectLst/>
                <a:cs typeface="Tahoma" pitchFamily="34" charset="0"/>
              </a:rPr>
              <a:t>любящий свой край и свою Родину, </a:t>
            </a:r>
            <a:r>
              <a:rPr lang="ru-RU" sz="1800" b="1" dirty="0" smtClean="0">
                <a:solidFill>
                  <a:schemeClr val="bg2">
                    <a:lumMod val="50000"/>
                  </a:schemeClr>
                </a:solidFill>
                <a:effectLst/>
                <a:cs typeface="Tahoma" pitchFamily="34" charset="0"/>
              </a:rPr>
              <a:t>знающий свой родной язык, уважающий свой народ, его культуру и духовные традиции</a:t>
            </a:r>
          </a:p>
          <a:p>
            <a:pPr marL="171450" indent="-171450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ru-RU" sz="1800" dirty="0" smtClean="0">
              <a:solidFill>
                <a:schemeClr val="bg2">
                  <a:lumMod val="50000"/>
                </a:schemeClr>
              </a:solidFill>
              <a:effectLst/>
              <a:cs typeface="Tahoma" pitchFamily="34" charset="0"/>
            </a:endParaRPr>
          </a:p>
          <a:p>
            <a:pPr marL="171450" indent="-171450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1600" dirty="0" smtClean="0">
                <a:solidFill>
                  <a:schemeClr val="bg2">
                    <a:lumMod val="50000"/>
                  </a:schemeClr>
                </a:solidFill>
                <a:effectLst/>
                <a:cs typeface="Tahoma" pitchFamily="34" charset="0"/>
              </a:rPr>
              <a:t>2</a:t>
            </a:r>
            <a:r>
              <a:rPr lang="ru-RU" sz="1800" dirty="0" smtClean="0">
                <a:solidFill>
                  <a:schemeClr val="bg2">
                    <a:lumMod val="50000"/>
                  </a:schemeClr>
                </a:solidFill>
                <a:effectLst/>
                <a:cs typeface="Tahoma" pitchFamily="34" charset="0"/>
              </a:rPr>
              <a:t>. </a:t>
            </a:r>
            <a:r>
              <a:rPr lang="ru-RU" sz="1800" b="1" dirty="0" smtClean="0">
                <a:solidFill>
                  <a:schemeClr val="bg2">
                    <a:lumMod val="50000"/>
                  </a:schemeClr>
                </a:solidFill>
                <a:effectLst/>
                <a:cs typeface="Tahoma" pitchFamily="34" charset="0"/>
              </a:rPr>
              <a:t>осознающий и принимающий ценности </a:t>
            </a:r>
            <a:r>
              <a:rPr lang="ru-RU" sz="1800" dirty="0" smtClean="0">
                <a:solidFill>
                  <a:schemeClr val="bg2">
                    <a:lumMod val="50000"/>
                  </a:schemeClr>
                </a:solidFill>
                <a:effectLst/>
                <a:cs typeface="Tahoma" pitchFamily="34" charset="0"/>
              </a:rPr>
              <a:t>человеческой жизни, семьи, гражданского общества, многонационального российского народа, человечества</a:t>
            </a:r>
          </a:p>
          <a:p>
            <a:pPr marL="171450" indent="-171450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ru-RU" sz="1800" dirty="0" smtClean="0">
              <a:solidFill>
                <a:schemeClr val="bg2">
                  <a:lumMod val="50000"/>
                </a:schemeClr>
              </a:solidFill>
              <a:effectLst/>
              <a:cs typeface="Tahoma" pitchFamily="34" charset="0"/>
            </a:endParaRPr>
          </a:p>
          <a:p>
            <a:pPr marL="171450" indent="-171450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1600" dirty="0" smtClean="0">
                <a:solidFill>
                  <a:schemeClr val="bg2">
                    <a:lumMod val="50000"/>
                  </a:schemeClr>
                </a:solidFill>
                <a:effectLst/>
                <a:cs typeface="Tahoma" pitchFamily="34" charset="0"/>
              </a:rPr>
              <a:t>3</a:t>
            </a:r>
            <a:r>
              <a:rPr lang="ru-RU" sz="1800" dirty="0" smtClean="0">
                <a:solidFill>
                  <a:schemeClr val="bg2">
                    <a:lumMod val="50000"/>
                  </a:schemeClr>
                </a:solidFill>
                <a:effectLst/>
                <a:cs typeface="Tahoma" pitchFamily="34" charset="0"/>
              </a:rPr>
              <a:t>. активно и заинтересованно познающий мир, </a:t>
            </a:r>
            <a:r>
              <a:rPr lang="ru-RU" sz="1800" b="1" dirty="0" smtClean="0">
                <a:solidFill>
                  <a:schemeClr val="bg2">
                    <a:lumMod val="50000"/>
                  </a:schemeClr>
                </a:solidFill>
                <a:effectLst/>
                <a:cs typeface="Tahoma" pitchFamily="34" charset="0"/>
              </a:rPr>
              <a:t>осознающий ценность труда, науки и творчества</a:t>
            </a:r>
          </a:p>
          <a:p>
            <a:pPr marL="171450" indent="-171450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ru-RU" sz="1800" dirty="0" smtClean="0">
              <a:solidFill>
                <a:schemeClr val="bg2">
                  <a:lumMod val="50000"/>
                </a:schemeClr>
              </a:solidFill>
              <a:effectLst/>
              <a:cs typeface="Tahoma" pitchFamily="34" charset="0"/>
            </a:endParaRPr>
          </a:p>
          <a:p>
            <a:pPr marL="171450" indent="-171450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1600" dirty="0" smtClean="0">
                <a:solidFill>
                  <a:schemeClr val="bg2">
                    <a:lumMod val="50000"/>
                  </a:schemeClr>
                </a:solidFill>
                <a:effectLst/>
                <a:cs typeface="Tahoma" pitchFamily="34" charset="0"/>
              </a:rPr>
              <a:t>4.</a:t>
            </a:r>
            <a:r>
              <a:rPr lang="ru-RU" sz="1800" dirty="0" smtClean="0">
                <a:solidFill>
                  <a:schemeClr val="bg2">
                    <a:lumMod val="50000"/>
                  </a:schemeClr>
                </a:solidFill>
                <a:effectLst/>
                <a:cs typeface="Tahoma" pitchFamily="34" charset="0"/>
              </a:rPr>
              <a:t> </a:t>
            </a:r>
            <a:r>
              <a:rPr lang="ru-RU" sz="1800" b="1" dirty="0" smtClean="0">
                <a:solidFill>
                  <a:schemeClr val="bg2">
                    <a:lumMod val="50000"/>
                  </a:schemeClr>
                </a:solidFill>
                <a:effectLst/>
                <a:cs typeface="Tahoma" pitchFamily="34" charset="0"/>
              </a:rPr>
              <a:t>умеющий учиться, осознающий важность образования</a:t>
            </a:r>
            <a:r>
              <a:rPr lang="ru-RU" sz="1800" dirty="0" smtClean="0">
                <a:solidFill>
                  <a:schemeClr val="bg2">
                    <a:lumMod val="50000"/>
                  </a:schemeClr>
                </a:solidFill>
                <a:effectLst/>
                <a:cs typeface="Tahoma" pitchFamily="34" charset="0"/>
              </a:rPr>
              <a:t> и самообразования для жизни и деятельности, способный применять полученные знания на практике</a:t>
            </a:r>
            <a:endParaRPr lang="ru-RU" sz="1800" dirty="0" smtClean="0">
              <a:solidFill>
                <a:srgbClr val="FF00FF"/>
              </a:solidFill>
              <a:effectLst/>
              <a:cs typeface="Tahoma" pitchFamily="34" charset="0"/>
            </a:endParaRPr>
          </a:p>
          <a:p>
            <a:pPr algn="ctr">
              <a:buFont typeface="Wingdings" pitchFamily="2" charset="2"/>
              <a:buNone/>
              <a:defRPr/>
            </a:pP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484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6E08116-4299-431A-9E80-5D68ED0B9954}" type="slidenum">
              <a:rPr lang="ru-RU"/>
              <a:pPr>
                <a:defRPr/>
              </a:pPr>
              <a:t>9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Шаблон оформления 'Деловой район' [1]">
  <a:themeElements>
    <a:clrScheme name="Серая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Шаблон оформления 'Деловой район' [1]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Шаблон оформления 'Деловой район' [1] 1">
        <a:dk1>
          <a:srgbClr val="000066"/>
        </a:dk1>
        <a:lt1>
          <a:srgbClr val="FFFFFF"/>
        </a:lt1>
        <a:dk2>
          <a:srgbClr val="003366"/>
        </a:dk2>
        <a:lt2>
          <a:srgbClr val="FFFFFF"/>
        </a:lt2>
        <a:accent1>
          <a:srgbClr val="8EB3C8"/>
        </a:accent1>
        <a:accent2>
          <a:srgbClr val="6F97B3"/>
        </a:accent2>
        <a:accent3>
          <a:srgbClr val="AAADB8"/>
        </a:accent3>
        <a:accent4>
          <a:srgbClr val="DADADA"/>
        </a:accent4>
        <a:accent5>
          <a:srgbClr val="C6D6E0"/>
        </a:accent5>
        <a:accent6>
          <a:srgbClr val="6488A2"/>
        </a:accent6>
        <a:hlink>
          <a:srgbClr val="556575"/>
        </a:hlink>
        <a:folHlink>
          <a:srgbClr val="3D556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Шаблон оформления 'Деловой район' [1] 2">
        <a:dk1>
          <a:srgbClr val="000066"/>
        </a:dk1>
        <a:lt1>
          <a:srgbClr val="FFFFFF"/>
        </a:lt1>
        <a:dk2>
          <a:srgbClr val="6600FF"/>
        </a:dk2>
        <a:lt2>
          <a:srgbClr val="FFFFFF"/>
        </a:lt2>
        <a:accent1>
          <a:srgbClr val="8EB3C8"/>
        </a:accent1>
        <a:accent2>
          <a:srgbClr val="6F97B3"/>
        </a:accent2>
        <a:accent3>
          <a:srgbClr val="B8AAFF"/>
        </a:accent3>
        <a:accent4>
          <a:srgbClr val="DADADA"/>
        </a:accent4>
        <a:accent5>
          <a:srgbClr val="C6D6E0"/>
        </a:accent5>
        <a:accent6>
          <a:srgbClr val="6488A2"/>
        </a:accent6>
        <a:hlink>
          <a:srgbClr val="556575"/>
        </a:hlink>
        <a:folHlink>
          <a:srgbClr val="3D556F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2669</TotalTime>
  <Words>1710</Words>
  <Application>Microsoft Office PowerPoint</Application>
  <PresentationFormat>Экран (4:3)</PresentationFormat>
  <Paragraphs>445</Paragraphs>
  <Slides>28</Slides>
  <Notes>8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36" baseType="lpstr">
      <vt:lpstr>Arial</vt:lpstr>
      <vt:lpstr>Tahoma</vt:lpstr>
      <vt:lpstr>Wingdings</vt:lpstr>
      <vt:lpstr>Times New Roman</vt:lpstr>
      <vt:lpstr>Wingdings 3</vt:lpstr>
      <vt:lpstr>Lucida Sans Unicode</vt:lpstr>
      <vt:lpstr>Calibri</vt:lpstr>
      <vt:lpstr>Шаблон оформления 'Деловой район' [1]</vt:lpstr>
      <vt:lpstr>Слайд 1</vt:lpstr>
      <vt:lpstr>  Национальная инициатива  «Наша новая школа» основные направления развития общего образования  </vt:lpstr>
      <vt:lpstr>Обсуждение проекта ФГОС основного общего образования</vt:lpstr>
      <vt:lpstr>   Особенности ФГОС    </vt:lpstr>
      <vt:lpstr>   Особенности ФГОС    </vt:lpstr>
      <vt:lpstr>Формирование содержания образования </vt:lpstr>
      <vt:lpstr>Новая образовательная среда</vt:lpstr>
      <vt:lpstr>    ФГОС начальной и основной школы    </vt:lpstr>
      <vt:lpstr>    Портреты выпускников    </vt:lpstr>
      <vt:lpstr>    Портреты выпускников    </vt:lpstr>
      <vt:lpstr>Слайд 11</vt:lpstr>
      <vt:lpstr>Личностные результаты </vt:lpstr>
      <vt:lpstr>Метапредметные результаты </vt:lpstr>
      <vt:lpstr>Предметные результаты (предметные области) </vt:lpstr>
      <vt:lpstr>Результаты освоения ООП как «приращение» в личностных ресурсах обучающихся </vt:lpstr>
      <vt:lpstr>Итоговая оценка </vt:lpstr>
      <vt:lpstr>Итоговая оценка </vt:lpstr>
      <vt:lpstr>Итоговая аттестация</vt:lpstr>
      <vt:lpstr> Требования к структуре ООП</vt:lpstr>
      <vt:lpstr>Требования к структуре ООП  </vt:lpstr>
      <vt:lpstr>Требования к кадровым условиям </vt:lpstr>
      <vt:lpstr>Требования к финансово экономическим условиям </vt:lpstr>
      <vt:lpstr>Требования к информационно-методическим условиям  </vt:lpstr>
      <vt:lpstr>Требования к учебно-методическому и информационному обеспечению</vt:lpstr>
      <vt:lpstr>Учебно-методическое обеспечение</vt:lpstr>
      <vt:lpstr>Учебно-методическое обеспечение</vt:lpstr>
      <vt:lpstr>ОБСУЖДЕНИЕ ПРОЕКТА ФГОС</vt:lpstr>
      <vt:lpstr>Слайд 28</vt:lpstr>
    </vt:vector>
  </TitlesOfParts>
  <Company>Your Company Name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Феденко</dc:creator>
  <cp:lastModifiedBy>Lenovo User</cp:lastModifiedBy>
  <cp:revision>147</cp:revision>
  <dcterms:created xsi:type="dcterms:W3CDTF">2010-06-10T11:47:05Z</dcterms:created>
  <dcterms:modified xsi:type="dcterms:W3CDTF">2011-08-17T09:55:13Z</dcterms:modified>
</cp:coreProperties>
</file>