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72" r:id="rId11"/>
    <p:sldId id="266" r:id="rId12"/>
    <p:sldId id="270" r:id="rId13"/>
    <p:sldId id="273" r:id="rId14"/>
    <p:sldId id="267" r:id="rId15"/>
    <p:sldId id="274" r:id="rId16"/>
    <p:sldId id="269" r:id="rId17"/>
    <p:sldId id="277" r:id="rId18"/>
    <p:sldId id="276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0000FF"/>
    <a:srgbClr val="FFFF99"/>
    <a:srgbClr val="FFCC66"/>
    <a:srgbClr val="990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88123-A379-45E7-92F1-125755876F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1801F-A64E-417C-B5D9-55877BE3EE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9A11A4-16CE-4DBE-8A77-923B3D0C09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9ABAF25-6CD0-4512-8280-654F53C17A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822B06-8199-407C-946E-9B4E79307B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967405-62A9-4273-BF11-4DC9880567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6CE17D-CF7E-4348-847A-F3F4D659FC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7D51E4-BF00-4DC3-8074-35FF426FCE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398E7B-054A-4844-BA3C-5E431EA1E4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04EDE-6B1B-4D44-8B88-924A37EAD6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0BF74A-1DBD-4797-8420-9B4833F120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1BDDA4-56E4-45A1-97CA-62DA8D0FC2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hlink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834E4A8-B96A-4FE8-948D-B46F6ADBB59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G:\&#1082;&#1086;&#1085;&#1092;&#1077;&#1088;&#1077;&#1085;&#1094;&#1080;&#1103;\&#1082;&#1091;&#1073;&#1080;&#1089;&#1090;&#1089;&#1082;&#1080;&#1081;%20&#1087;&#1072;&#1088;&#1082;&#1077;&#1090;.wmv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971550" y="333375"/>
            <a:ext cx="6985000" cy="2159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Развертка -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основа моделирования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геометрических фигур</a:t>
            </a:r>
          </a:p>
          <a:p>
            <a:pPr algn="ctr"/>
            <a:endParaRPr lang="ru-RU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  <p:pic>
        <p:nvPicPr>
          <p:cNvPr id="2053" name="Picture 5" descr="S730018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55875" y="2420938"/>
            <a:ext cx="4275138" cy="3208337"/>
          </a:xfrm>
          <a:prstGeom prst="rect">
            <a:avLst/>
          </a:prstGeom>
          <a:noFill/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468313" y="6021388"/>
            <a:ext cx="8675687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/>
              <a:t>Авторы проекта: Юркина Анна, Ракина Виктория, Матаева Алена, учащиеся 9 «Г» класса </a:t>
            </a:r>
          </a:p>
          <a:p>
            <a:pPr algn="ctr">
              <a:spcBef>
                <a:spcPct val="50000"/>
              </a:spcBef>
            </a:pPr>
            <a:r>
              <a:rPr lang="ru-RU" sz="1400" b="1"/>
              <a:t>МОУ СОШ №35 с углубленным изучением отдельных предметов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ub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937820">
            <a:off x="2900363" y="2305050"/>
            <a:ext cx="3168650" cy="3168650"/>
          </a:xfrm>
          <a:prstGeom prst="rect">
            <a:avLst/>
          </a:prstGeom>
          <a:noFill/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11188" y="692150"/>
            <a:ext cx="8280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chemeClr val="accent2"/>
                </a:solidFill>
              </a:rPr>
              <a:t>Сколькими способами можно разрезать куб, сделанный из картона, по ребрам, чтобы образовавшиеся куски картона можно было расположить в плоскости? На языке геометрии — как много у куба реберных разверток?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Picture 7" descr="12"/>
          <p:cNvPicPr>
            <a:picLocks noChangeAspect="1" noChangeArrowheads="1"/>
          </p:cNvPicPr>
          <p:nvPr/>
        </p:nvPicPr>
        <p:blipFill>
          <a:blip r:embed="rId2">
            <a:lum bright="24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827088" y="2060575"/>
            <a:ext cx="76327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>
                <a:solidFill>
                  <a:schemeClr val="accent2"/>
                </a:solidFill>
              </a:rPr>
              <a:t>Оказывается, у куба существует одиннадцать различных реберных разверток. Подумайте над доказательством, почему не больше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WordArt 6"/>
          <p:cNvSpPr>
            <a:spLocks noChangeArrowheads="1" noChangeShapeType="1" noTextEdit="1"/>
          </p:cNvSpPr>
          <p:nvPr/>
        </p:nvSpPr>
        <p:spPr bwMode="auto">
          <a:xfrm>
            <a:off x="900113" y="1268413"/>
            <a:ext cx="7862887" cy="2951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Применение</a:t>
            </a:r>
          </a:p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 разверток </a:t>
            </a:r>
          </a:p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многогранников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 descr="S73002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620713"/>
            <a:ext cx="8018462" cy="6013450"/>
          </a:xfrm>
          <a:prstGeom prst="rect">
            <a:avLst/>
          </a:prstGeom>
          <a:noFill/>
        </p:spPr>
      </p:pic>
      <p:pic>
        <p:nvPicPr>
          <p:cNvPr id="25606" name="Picture 6" descr="лин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0"/>
            <a:ext cx="6408737" cy="641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250825" y="1628775"/>
            <a:ext cx="8569325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FF"/>
                </a:solidFill>
              </a:rPr>
              <a:t>КУБИЗМ </a:t>
            </a:r>
            <a:r>
              <a:rPr lang="ru-RU" sz="2400" b="1">
                <a:solidFill>
                  <a:srgbClr val="0000FF"/>
                </a:solidFill>
              </a:rPr>
              <a:t>(фр. cubisme) — авангардистское формалистическое течение в европейском изобразительном искусстве начала XX в.; стремясь выявить геометрическую структуру объема, кубисты разлагали предмет на плоские грани или уподобляли его простейшим телам — шару, конусу, кубу. </a:t>
            </a:r>
          </a:p>
          <a:p>
            <a:endParaRPr lang="ru-RU" sz="2400" b="1">
              <a:solidFill>
                <a:srgbClr val="0000FF"/>
              </a:solidFill>
            </a:endParaRPr>
          </a:p>
          <a:p>
            <a:r>
              <a:rPr lang="ru-RU" sz="2400" b="1">
                <a:solidFill>
                  <a:srgbClr val="0000FF"/>
                </a:solidFill>
              </a:rPr>
              <a:t>(Словарь иностранных слов, М.: "Русский язык", 1979.)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S730019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260350"/>
            <a:ext cx="8424863" cy="631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кубистский паркет.wmv">
            <a:hlinkClick r:id="" action="ppaction://media"/>
          </p:cNvPr>
          <p:cNvPicPr>
            <a:picLocks noRot="1" noChangeAspect="1" noChangeArrowheads="1"/>
          </p:cNvPicPr>
          <p:nvPr>
            <p:ph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763713" y="836613"/>
            <a:ext cx="6337300" cy="4987925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000" fill="hold"/>
                                        <p:tgtEl>
                                          <p:spTgt spid="153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36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3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3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1125538"/>
            <a:ext cx="6059488" cy="633412"/>
          </a:xfrm>
        </p:spPr>
        <p:txBody>
          <a:bodyPr/>
          <a:lstStyle/>
          <a:p>
            <a:r>
              <a:rPr lang="ru-RU" sz="3200" b="1">
                <a:solidFill>
                  <a:srgbClr val="0000FF"/>
                </a:solidFill>
              </a:rPr>
              <a:t>Рекомендации</a:t>
            </a:r>
            <a:br>
              <a:rPr lang="ru-RU" sz="3200" b="1">
                <a:solidFill>
                  <a:srgbClr val="0000FF"/>
                </a:solidFill>
              </a:rPr>
            </a:br>
            <a:r>
              <a:rPr lang="ru-RU" sz="3200">
                <a:solidFill>
                  <a:srgbClr val="990000"/>
                </a:solidFill>
              </a:rPr>
              <a:t>Использовать как: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539750" y="3068638"/>
            <a:ext cx="80645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дидактический и наглядны материал для учителей геометрии, черчения, МХК, изобразительного искусства, технологии.</a:t>
            </a:r>
          </a:p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30728" name="Picture 8" descr="S73002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88913"/>
            <a:ext cx="2327275" cy="1746250"/>
          </a:xfrm>
          <a:prstGeom prst="rect">
            <a:avLst/>
          </a:prstGeom>
          <a:noFill/>
        </p:spPr>
      </p:pic>
      <p:pic>
        <p:nvPicPr>
          <p:cNvPr id="30729" name="Picture 9" descr="S730018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43663" y="188913"/>
            <a:ext cx="2484437" cy="1863725"/>
          </a:xfrm>
          <a:prstGeom prst="rect">
            <a:avLst/>
          </a:prstGeom>
          <a:noFill/>
        </p:spPr>
      </p:pic>
      <p:pic>
        <p:nvPicPr>
          <p:cNvPr id="30730" name="Picture 10" descr="S730019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4475163"/>
            <a:ext cx="2592387" cy="1941512"/>
          </a:xfrm>
          <a:prstGeom prst="rect">
            <a:avLst/>
          </a:prstGeom>
          <a:noFill/>
        </p:spPr>
      </p:pic>
      <p:pic>
        <p:nvPicPr>
          <p:cNvPr id="30731" name="Picture 11" descr="S730019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72225" y="4598988"/>
            <a:ext cx="2473325" cy="1855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468313" y="492125"/>
            <a:ext cx="8447087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ctr"/>
            <a:r>
              <a:rPr lang="ru-RU" b="1">
                <a:solidFill>
                  <a:srgbClr val="0000FF"/>
                </a:solidFill>
              </a:rPr>
              <a:t>Литература</a:t>
            </a:r>
          </a:p>
          <a:p>
            <a:pPr marL="342900" indent="-342900" algn="ctr"/>
            <a:endParaRPr lang="ru-RU" b="1">
              <a:solidFill>
                <a:srgbClr val="0000FF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ru-RU"/>
              <a:t>Александров А.Д. и др. Геометрия для 10-11 классов: Учеб. Пособие для учащихся шк. и классов с углубл. изуч. Математики. – М.: Просвещение, 1995</a:t>
            </a:r>
          </a:p>
          <a:p>
            <a:pPr marL="342900" indent="-342900">
              <a:buFontTx/>
              <a:buAutoNum type="arabicPeriod"/>
            </a:pPr>
            <a:r>
              <a:rPr lang="ru-RU"/>
              <a:t>Волошинов А.В. Математика и искусство. – М.: Просвещение, 1992</a:t>
            </a:r>
          </a:p>
          <a:p>
            <a:pPr marL="342900" indent="-342900">
              <a:buFontTx/>
              <a:buAutoNum type="arabicPeriod"/>
            </a:pPr>
            <a:r>
              <a:rPr lang="ru-RU"/>
              <a:t>Заславский А. Паркеты и разрезание // Квант. – 1999. – №2. – С.32</a:t>
            </a:r>
          </a:p>
          <a:p>
            <a:pPr marL="342900" indent="-342900">
              <a:buFontTx/>
              <a:buAutoNum type="arabicPeriod"/>
            </a:pPr>
            <a:r>
              <a:rPr lang="ru-RU"/>
              <a:t>Математика. Школьная Энциклопедия. – М.: Науч. изд-во «Большая Российская энциклопедия», 1996</a:t>
            </a:r>
          </a:p>
          <a:p>
            <a:pPr marL="342900" indent="-342900">
              <a:buFontTx/>
              <a:buAutoNum type="arabicPeriod"/>
            </a:pPr>
            <a:r>
              <a:rPr lang="ru-RU"/>
              <a:t>Смирнова И.М. В мире многогранников. – М.: Просвещение, 1995</a:t>
            </a:r>
          </a:p>
          <a:p>
            <a:pPr marL="342900" indent="-342900">
              <a:buFontTx/>
              <a:buAutoNum type="arabicPeriod"/>
            </a:pPr>
            <a:r>
              <a:rPr lang="ru-RU"/>
              <a:t>Смирнова И.М., Смирнов В.А. Начало стереометрии: учебник для 7-9 кл. – М.: Просвещение,2001</a:t>
            </a:r>
          </a:p>
          <a:p>
            <a:pPr marL="342900" indent="-342900">
              <a:buFontTx/>
              <a:buAutoNum type="arabicPeriod"/>
            </a:pPr>
            <a:r>
              <a:rPr lang="ru-RU"/>
              <a:t>Спивак А.В. Развертки многогранников. – М.: Бюро Квантум, 2000. – (Приложение к журналу «Квант»)</a:t>
            </a:r>
          </a:p>
          <a:p>
            <a:pPr marL="342900" indent="-342900">
              <a:buFontTx/>
              <a:buAutoNum type="arabicPeriod"/>
            </a:pPr>
            <a:r>
              <a:rPr lang="ru-RU"/>
              <a:t>Стройк Д.Я. Краткий очерк истории математики. – М.: Наука, 1990</a:t>
            </a:r>
          </a:p>
          <a:p>
            <a:pPr marL="342900" indent="-342900">
              <a:buFontTx/>
              <a:buAutoNum type="arabicPeriod"/>
            </a:pPr>
            <a:r>
              <a:rPr lang="ru-RU"/>
              <a:t>Шарыгина И.Ф. Наглядная геометрия. 5-6 кл.: Пособие для общеобразовательных учебных заведений. – М.: Дрофа, 2002</a:t>
            </a:r>
          </a:p>
          <a:p>
            <a:pPr marL="342900" indent="-342900">
              <a:buFontTx/>
              <a:buAutoNum type="arabicPeriod"/>
            </a:pPr>
            <a:r>
              <a:rPr lang="ru-RU"/>
              <a:t>Образовательный сайт «Математические этюды» // </a:t>
            </a:r>
            <a:r>
              <a:rPr lang="en-US"/>
              <a:t>www.etudes.ru</a:t>
            </a:r>
            <a:endParaRPr lang="ru-RU"/>
          </a:p>
          <a:p>
            <a:pPr marL="342900" indent="-342900"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2124075" y="476250"/>
            <a:ext cx="309562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цель: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68313" y="1268413"/>
            <a:ext cx="8496300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ru-RU" sz="2400" b="1"/>
              <a:t>	</a:t>
            </a:r>
            <a:r>
              <a:rPr lang="ru-RU" sz="2800" b="1"/>
              <a:t>Изучить виды разверток многогранников и области их применения.</a:t>
            </a:r>
            <a:endParaRPr lang="en-US" sz="2800" b="1"/>
          </a:p>
          <a:p>
            <a:pPr marL="342900" indent="-342900"/>
            <a:endParaRPr lang="ru-RU" sz="2800" b="1"/>
          </a:p>
          <a:p>
            <a:pPr marL="342900" indent="-342900"/>
            <a:endParaRPr lang="ru-RU" sz="2000" b="1"/>
          </a:p>
        </p:txBody>
      </p:sp>
      <p:sp>
        <p:nvSpPr>
          <p:cNvPr id="3078" name="WordArt 6"/>
          <p:cNvSpPr>
            <a:spLocks noChangeArrowheads="1" noChangeShapeType="1" noTextEdit="1"/>
          </p:cNvSpPr>
          <p:nvPr/>
        </p:nvSpPr>
        <p:spPr bwMode="auto">
          <a:xfrm>
            <a:off x="1116013" y="2997200"/>
            <a:ext cx="56959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143684" dir="18900000" algn="ctr" rotWithShape="0">
                    <a:schemeClr val="bg2">
                      <a:alpha val="50000"/>
                    </a:schemeClr>
                  </a:outerShdw>
                </a:effectLst>
                <a:latin typeface="Arial"/>
                <a:cs typeface="Arial"/>
              </a:rPr>
              <a:t>Практическая задача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684213" y="4149725"/>
            <a:ext cx="77771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Применить виды разверток для создания модели городка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  <p:bldP spid="3078" grpId="0" animBg="1"/>
      <p:bldP spid="30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tetraedr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DD"/>
              </a:clrFrom>
              <a:clrTo>
                <a:srgbClr val="FFFF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716338"/>
            <a:ext cx="1714500" cy="1524000"/>
          </a:xfrm>
          <a:prstGeom prst="rect">
            <a:avLst/>
          </a:prstGeom>
          <a:noFill/>
        </p:spPr>
      </p:pic>
      <p:pic>
        <p:nvPicPr>
          <p:cNvPr id="4111" name="Picture 15" descr="usech_cubo_octaedr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DD"/>
              </a:clrFrom>
              <a:clrTo>
                <a:srgbClr val="FFFF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5084763"/>
            <a:ext cx="1714500" cy="1524000"/>
          </a:xfrm>
          <a:prstGeom prst="rect">
            <a:avLst/>
          </a:prstGeom>
          <a:noFill/>
        </p:spPr>
      </p:pic>
      <p:pic>
        <p:nvPicPr>
          <p:cNvPr id="4102" name="Picture 6" descr="cub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DD"/>
              </a:clrFrom>
              <a:clrTo>
                <a:srgbClr val="FFFF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5084763"/>
            <a:ext cx="1714500" cy="1524000"/>
          </a:xfrm>
          <a:prstGeom prst="rect">
            <a:avLst/>
          </a:prstGeom>
          <a:noFill/>
        </p:spPr>
      </p:pic>
      <p:pic>
        <p:nvPicPr>
          <p:cNvPr id="4103" name="Picture 7" descr="cubo_octaedr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DD"/>
              </a:clrFrom>
              <a:clrTo>
                <a:srgbClr val="FFFF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40584">
            <a:off x="395288" y="260350"/>
            <a:ext cx="1714500" cy="1524000"/>
          </a:xfrm>
          <a:prstGeom prst="rect">
            <a:avLst/>
          </a:prstGeom>
          <a:noFill/>
        </p:spPr>
      </p:pic>
      <p:pic>
        <p:nvPicPr>
          <p:cNvPr id="4104" name="Picture 8" descr="dodecaedr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DD"/>
              </a:clrFrom>
              <a:clrTo>
                <a:srgbClr val="FFFF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00" y="0"/>
            <a:ext cx="1714500" cy="1524000"/>
          </a:xfrm>
          <a:prstGeom prst="rect">
            <a:avLst/>
          </a:prstGeom>
          <a:noFill/>
        </p:spPr>
      </p:pic>
      <p:pic>
        <p:nvPicPr>
          <p:cNvPr id="4105" name="Picture 9" descr="ikosaedr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DD"/>
              </a:clrFrom>
              <a:clrTo>
                <a:srgbClr val="FFFF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0"/>
            <a:ext cx="1714500" cy="1524000"/>
          </a:xfrm>
          <a:prstGeom prst="rect">
            <a:avLst/>
          </a:prstGeom>
          <a:noFill/>
        </p:spPr>
      </p:pic>
      <p:pic>
        <p:nvPicPr>
          <p:cNvPr id="4106" name="Picture 10" descr="octaedr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DD"/>
              </a:clrFrom>
              <a:clrTo>
                <a:srgbClr val="FFFF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5825" y="3500438"/>
            <a:ext cx="1714500" cy="1524000"/>
          </a:xfrm>
          <a:prstGeom prst="rect">
            <a:avLst/>
          </a:prstGeom>
          <a:noFill/>
        </p:spPr>
      </p:pic>
      <p:pic>
        <p:nvPicPr>
          <p:cNvPr id="4107" name="Picture 11" descr="rombo_cubo_octaedr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DD"/>
              </a:clrFrom>
              <a:clrTo>
                <a:srgbClr val="FFFF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00" y="5084763"/>
            <a:ext cx="1714500" cy="1524000"/>
          </a:xfrm>
          <a:prstGeom prst="rect">
            <a:avLst/>
          </a:prstGeom>
          <a:noFill/>
        </p:spPr>
      </p:pic>
      <p:pic>
        <p:nvPicPr>
          <p:cNvPr id="4108" name="Picture 12" descr="usech_octaedr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DD"/>
              </a:clrFrom>
              <a:clrTo>
                <a:srgbClr val="FFFF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5084763"/>
            <a:ext cx="1714500" cy="1524000"/>
          </a:xfrm>
          <a:prstGeom prst="rect">
            <a:avLst/>
          </a:prstGeom>
          <a:noFill/>
        </p:spPr>
      </p:pic>
      <p:pic>
        <p:nvPicPr>
          <p:cNvPr id="4109" name="Picture 13" descr="usech_tetraedr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DD"/>
              </a:clrFrom>
              <a:clrTo>
                <a:srgbClr val="FFFF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3716338"/>
            <a:ext cx="1714500" cy="1524000"/>
          </a:xfrm>
          <a:prstGeom prst="rect">
            <a:avLst/>
          </a:prstGeom>
          <a:noFill/>
        </p:spPr>
      </p:pic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250825" y="1628775"/>
            <a:ext cx="8280400" cy="2160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07763" dir="135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Виды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07763" dir="135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 многогранников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2339975" y="1268413"/>
            <a:ext cx="4968875" cy="2117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chemeClr val="accent1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Виды 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разверток</a:t>
            </a:r>
          </a:p>
        </p:txBody>
      </p:sp>
      <p:pic>
        <p:nvPicPr>
          <p:cNvPr id="6149" name="Picture 5" descr="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88913"/>
            <a:ext cx="2771775" cy="2463800"/>
          </a:xfrm>
          <a:prstGeom prst="rect">
            <a:avLst/>
          </a:prstGeom>
          <a:noFill/>
        </p:spPr>
      </p:pic>
      <p:pic>
        <p:nvPicPr>
          <p:cNvPr id="6150" name="Picture 6" descr="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330700"/>
            <a:ext cx="2843213" cy="2527300"/>
          </a:xfrm>
          <a:prstGeom prst="rect">
            <a:avLst/>
          </a:prstGeom>
          <a:noFill/>
        </p:spPr>
      </p:pic>
      <p:pic>
        <p:nvPicPr>
          <p:cNvPr id="6151" name="Picture 7" descr="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7150" y="4221163"/>
            <a:ext cx="2736850" cy="2433637"/>
          </a:xfrm>
          <a:prstGeom prst="rect">
            <a:avLst/>
          </a:prstGeom>
          <a:noFill/>
        </p:spPr>
      </p:pic>
      <p:pic>
        <p:nvPicPr>
          <p:cNvPr id="6152" name="Picture 8" descr="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92875" y="260350"/>
            <a:ext cx="2651125" cy="2357438"/>
          </a:xfrm>
          <a:prstGeom prst="rect">
            <a:avLst/>
          </a:prstGeom>
          <a:noFill/>
        </p:spPr>
      </p:pic>
      <p:pic>
        <p:nvPicPr>
          <p:cNvPr id="6154" name="Picture 10" descr="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3716338"/>
            <a:ext cx="2738438" cy="2435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 descr="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3716338"/>
            <a:ext cx="2651125" cy="2879725"/>
          </a:xfrm>
          <a:prstGeom prst="rect">
            <a:avLst/>
          </a:prstGeom>
          <a:noFill/>
        </p:spPr>
      </p:pic>
      <p:pic>
        <p:nvPicPr>
          <p:cNvPr id="7174" name="Picture 6" descr="0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24413" y="1268413"/>
            <a:ext cx="4319587" cy="2493962"/>
          </a:xfrm>
          <a:prstGeom prst="rect">
            <a:avLst/>
          </a:prstGeom>
          <a:noFill/>
        </p:spPr>
      </p:pic>
      <p:pic>
        <p:nvPicPr>
          <p:cNvPr id="7176" name="Picture 8" descr="0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2205038"/>
            <a:ext cx="3017838" cy="3168650"/>
          </a:xfrm>
          <a:prstGeom prst="rect">
            <a:avLst/>
          </a:prstGeom>
          <a:noFill/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755650" y="0"/>
            <a:ext cx="792003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accent2"/>
                </a:solidFill>
              </a:rPr>
              <a:t>Что такое развертка многогранника?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0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40200" y="0"/>
            <a:ext cx="5003800" cy="3751263"/>
          </a:xfrm>
          <a:prstGeom prst="rect">
            <a:avLst/>
          </a:prstGeom>
          <a:noFill/>
        </p:spPr>
      </p:pic>
      <p:pic>
        <p:nvPicPr>
          <p:cNvPr id="8196" name="Picture 4" descr="0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859338" cy="3721100"/>
          </a:xfrm>
          <a:prstGeom prst="rect">
            <a:avLst/>
          </a:prstGeom>
          <a:noFill/>
        </p:spPr>
      </p:pic>
      <p:pic>
        <p:nvPicPr>
          <p:cNvPr id="8198" name="Picture 6" descr="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27313" y="3348038"/>
            <a:ext cx="4681537" cy="3509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133600"/>
            <a:ext cx="7561263" cy="3781425"/>
          </a:xfrm>
          <a:prstGeom prst="rect">
            <a:avLst/>
          </a:prstGeom>
          <a:noFill/>
        </p:spPr>
      </p:pic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1258888" y="333375"/>
            <a:ext cx="6626225" cy="1296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И это развертка?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0" name="Picture 20" descr="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1863" y="3860800"/>
            <a:ext cx="3132137" cy="1944688"/>
          </a:xfrm>
          <a:prstGeom prst="rect">
            <a:avLst/>
          </a:prstGeom>
          <a:noFill/>
        </p:spPr>
      </p:pic>
      <p:pic>
        <p:nvPicPr>
          <p:cNvPr id="10251" name="Picture 11" descr="ю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888" y="2349500"/>
            <a:ext cx="3059112" cy="1677988"/>
          </a:xfrm>
          <a:prstGeom prst="rect">
            <a:avLst/>
          </a:prstGeom>
          <a:noFill/>
        </p:spPr>
      </p:pic>
      <p:pic>
        <p:nvPicPr>
          <p:cNvPr id="10244" name="Picture 4" descr="0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1188" y="260350"/>
            <a:ext cx="2736850" cy="1909763"/>
          </a:xfrm>
          <a:prstGeom prst="rect">
            <a:avLst/>
          </a:prstGeom>
          <a:noFill/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468313" y="2133600"/>
            <a:ext cx="44275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FF"/>
                </a:solidFill>
              </a:rPr>
              <a:t>Традиционная развертка тетраэдра</a:t>
            </a:r>
          </a:p>
        </p:txBody>
      </p:sp>
      <p:pic>
        <p:nvPicPr>
          <p:cNvPr id="10246" name="Picture 6" descr="04я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84888" y="0"/>
            <a:ext cx="3059112" cy="2408238"/>
          </a:xfrm>
          <a:prstGeom prst="rect">
            <a:avLst/>
          </a:prstGeom>
          <a:noFill/>
        </p:spPr>
      </p:pic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732588" y="1844675"/>
            <a:ext cx="2301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FF"/>
                </a:solidFill>
              </a:rPr>
              <a:t>1 этап  разрезание</a:t>
            </a:r>
          </a:p>
        </p:txBody>
      </p:sp>
      <p:pic>
        <p:nvPicPr>
          <p:cNvPr id="10253" name="Picture 13" descr="я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8313" y="2868613"/>
            <a:ext cx="2951162" cy="1712912"/>
          </a:xfrm>
          <a:prstGeom prst="rect">
            <a:avLst/>
          </a:prstGeom>
          <a:noFill/>
        </p:spPr>
      </p:pic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539750" y="4652963"/>
            <a:ext cx="29384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FF"/>
                </a:solidFill>
              </a:rPr>
              <a:t>2 этап  перекладывание</a:t>
            </a:r>
          </a:p>
        </p:txBody>
      </p:sp>
      <p:pic>
        <p:nvPicPr>
          <p:cNvPr id="10255" name="Picture 15" descr="ч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348038" y="3860800"/>
            <a:ext cx="2592387" cy="2062163"/>
          </a:xfrm>
          <a:prstGeom prst="rect">
            <a:avLst/>
          </a:prstGeom>
          <a:noFill/>
        </p:spPr>
      </p:pic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3348038" y="5589588"/>
            <a:ext cx="2365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FF"/>
                </a:solidFill>
              </a:rPr>
              <a:t>3 этап   разрезание</a:t>
            </a:r>
          </a:p>
        </p:txBody>
      </p:sp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6156325" y="5805488"/>
            <a:ext cx="29384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FF"/>
                </a:solidFill>
              </a:rPr>
              <a:t>4 этап  перекладывание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10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52" grpId="0"/>
      <p:bldP spid="10254" grpId="0"/>
      <p:bldP spid="10256" grpId="0"/>
      <p:bldP spid="102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12"/>
          <p:cNvPicPr>
            <a:picLocks noChangeAspect="1" noChangeArrowheads="1"/>
          </p:cNvPicPr>
          <p:nvPr/>
        </p:nvPicPr>
        <p:blipFill>
          <a:blip r:embed="rId2"/>
          <a:srcRect l="13585" t="15886" r="16536" b="17188"/>
          <a:stretch>
            <a:fillRect/>
          </a:stretch>
        </p:blipFill>
        <p:spPr bwMode="auto">
          <a:xfrm>
            <a:off x="0" y="88900"/>
            <a:ext cx="2771775" cy="1990725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95288" y="2205038"/>
            <a:ext cx="29384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FF"/>
                </a:solidFill>
              </a:rPr>
              <a:t>5 этап  перекладывание</a:t>
            </a:r>
          </a:p>
        </p:txBody>
      </p:sp>
      <p:pic>
        <p:nvPicPr>
          <p:cNvPr id="11271" name="Picture 7" descr="14"/>
          <p:cNvPicPr>
            <a:picLocks noChangeAspect="1" noChangeArrowheads="1"/>
          </p:cNvPicPr>
          <p:nvPr/>
        </p:nvPicPr>
        <p:blipFill>
          <a:blip r:embed="rId3"/>
          <a:srcRect l="10634" t="26389" b="21123"/>
          <a:stretch>
            <a:fillRect/>
          </a:stretch>
        </p:blipFill>
        <p:spPr bwMode="auto">
          <a:xfrm>
            <a:off x="323850" y="2860675"/>
            <a:ext cx="4248150" cy="1871663"/>
          </a:xfrm>
          <a:prstGeom prst="rect">
            <a:avLst/>
          </a:prstGeom>
          <a:noFill/>
        </p:spPr>
      </p:pic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250825" y="4868863"/>
            <a:ext cx="32781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FF"/>
                </a:solidFill>
              </a:rPr>
              <a:t>6 этап  Исходный тетраэдр</a:t>
            </a:r>
          </a:p>
        </p:txBody>
      </p:sp>
      <p:pic>
        <p:nvPicPr>
          <p:cNvPr id="11274" name="Picture 10" descr="15"/>
          <p:cNvPicPr>
            <a:picLocks noChangeAspect="1" noChangeArrowheads="1"/>
          </p:cNvPicPr>
          <p:nvPr/>
        </p:nvPicPr>
        <p:blipFill>
          <a:blip r:embed="rId4"/>
          <a:srcRect l="11610" r="8659" b="26389"/>
          <a:stretch>
            <a:fillRect/>
          </a:stretch>
        </p:blipFill>
        <p:spPr bwMode="auto">
          <a:xfrm>
            <a:off x="5292725" y="1717675"/>
            <a:ext cx="3527425" cy="2441575"/>
          </a:xfrm>
          <a:prstGeom prst="rect">
            <a:avLst/>
          </a:prstGeom>
          <a:noFill/>
        </p:spPr>
      </p:pic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6716713" y="3789363"/>
            <a:ext cx="2571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FF"/>
                </a:solidFill>
              </a:rPr>
              <a:t>7 этап Складывание</a:t>
            </a:r>
            <a:r>
              <a:rPr lang="ru-RU"/>
              <a:t> </a:t>
            </a:r>
          </a:p>
        </p:txBody>
      </p:sp>
      <p:pic>
        <p:nvPicPr>
          <p:cNvPr id="11277" name="Picture 13" descr="17"/>
          <p:cNvPicPr>
            <a:picLocks noChangeAspect="1" noChangeArrowheads="1"/>
          </p:cNvPicPr>
          <p:nvPr/>
        </p:nvPicPr>
        <p:blipFill>
          <a:blip r:embed="rId5"/>
          <a:srcRect l="19489" t="23756" r="36220" b="26389"/>
          <a:stretch>
            <a:fillRect/>
          </a:stretch>
        </p:blipFill>
        <p:spPr bwMode="auto">
          <a:xfrm>
            <a:off x="3779838" y="4292600"/>
            <a:ext cx="2592387" cy="2189163"/>
          </a:xfrm>
          <a:prstGeom prst="rect">
            <a:avLst/>
          </a:prstGeom>
          <a:noFill/>
        </p:spPr>
      </p:pic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6227763" y="6021388"/>
            <a:ext cx="27511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FF"/>
                </a:solidFill>
              </a:rPr>
              <a:t>Заключительный этап</a:t>
            </a:r>
          </a:p>
        </p:txBody>
      </p:sp>
      <p:pic>
        <p:nvPicPr>
          <p:cNvPr id="11270" name="Picture 6" descr="13"/>
          <p:cNvPicPr>
            <a:picLocks noChangeAspect="1" noChangeArrowheads="1"/>
          </p:cNvPicPr>
          <p:nvPr/>
        </p:nvPicPr>
        <p:blipFill>
          <a:blip r:embed="rId6"/>
          <a:srcRect l="10634" t="26389" b="21123"/>
          <a:stretch>
            <a:fillRect/>
          </a:stretch>
        </p:blipFill>
        <p:spPr bwMode="auto">
          <a:xfrm>
            <a:off x="3348038" y="188913"/>
            <a:ext cx="4249737" cy="18716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2" grpId="0"/>
      <p:bldP spid="11275" grpId="0"/>
      <p:bldP spid="11278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391</Words>
  <Application>Microsoft Office PowerPoint</Application>
  <PresentationFormat>Экран (4:3)</PresentationFormat>
  <Paragraphs>46</Paragraphs>
  <Slides>18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Arial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Рекомендации Использовать как:</vt:lpstr>
      <vt:lpstr>Слайд 18</vt:lpstr>
    </vt:vector>
  </TitlesOfParts>
  <Company>МУП ЦБС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Цион3</dc:creator>
  <cp:lastModifiedBy>Lenovo User</cp:lastModifiedBy>
  <cp:revision>13</cp:revision>
  <dcterms:created xsi:type="dcterms:W3CDTF">2008-01-15T16:04:53Z</dcterms:created>
  <dcterms:modified xsi:type="dcterms:W3CDTF">2011-08-03T18:47:43Z</dcterms:modified>
</cp:coreProperties>
</file>